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59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2E12"/>
    <a:srgbClr val="FA9E0D"/>
    <a:srgbClr val="00AB96"/>
    <a:srgbClr val="B8AFA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AD3B95-08BF-4F61-A4E9-48B7F7514E00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86B2AC2-DCE0-4B51-B4A7-3EF5912530D8}">
      <dgm:prSet phldrT="[Texto]"/>
      <dgm:spPr/>
      <dgm:t>
        <a:bodyPr/>
        <a:lstStyle/>
        <a:p>
          <a:r>
            <a:rPr lang="es-ES" b="0" dirty="0" smtClean="0">
              <a:latin typeface="BorisBlackBloxx" pitchFamily="2" charset="0"/>
            </a:rPr>
            <a:t>Proyecto Campaña de Navidad 2011</a:t>
          </a:r>
          <a:endParaRPr lang="es-ES" b="0" dirty="0">
            <a:latin typeface="BorisBlackBloxx" pitchFamily="2" charset="0"/>
          </a:endParaRPr>
        </a:p>
      </dgm:t>
    </dgm:pt>
    <dgm:pt modelId="{B0C16B7A-F175-42DE-879F-A98BD6F66ED4}" type="parTrans" cxnId="{50954AEA-7229-4D93-9A7B-37922C5E6605}">
      <dgm:prSet/>
      <dgm:spPr/>
      <dgm:t>
        <a:bodyPr/>
        <a:lstStyle/>
        <a:p>
          <a:endParaRPr lang="es-ES"/>
        </a:p>
      </dgm:t>
    </dgm:pt>
    <dgm:pt modelId="{2421031E-8FEB-4D38-96AD-C5BA023A582C}" type="sibTrans" cxnId="{50954AEA-7229-4D93-9A7B-37922C5E6605}">
      <dgm:prSet/>
      <dgm:spPr/>
      <dgm:t>
        <a:bodyPr/>
        <a:lstStyle/>
        <a:p>
          <a:endParaRPr lang="es-ES"/>
        </a:p>
      </dgm:t>
    </dgm:pt>
    <dgm:pt modelId="{F33461E4-25E2-4E7C-8AEB-815E7034385F}">
      <dgm:prSet/>
      <dgm:spPr>
        <a:solidFill>
          <a:srgbClr val="D42E12">
            <a:alpha val="86000"/>
          </a:srgb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Esta iniciativa pretende facilitar el acceso de las niñas a la educación, mejorando el entorno y los hábitos de salud, higiene y alimentación de las 5 comunidades</a:t>
          </a:r>
          <a:r>
            <a:rPr lang="es-ES" dirty="0" smtClean="0">
              <a:solidFill>
                <a:schemeClr val="tx1"/>
              </a:solidFill>
            </a:rPr>
            <a:t>.</a:t>
          </a:r>
          <a:endParaRPr lang="es-ES" dirty="0">
            <a:solidFill>
              <a:schemeClr val="tx1"/>
            </a:solidFill>
          </a:endParaRPr>
        </a:p>
      </dgm:t>
    </dgm:pt>
    <dgm:pt modelId="{732BB3DB-1AF1-477E-8509-DABEDB7B2B0D}" type="parTrans" cxnId="{DC16DE17-D60E-4A98-8479-FCDE668CB0BF}">
      <dgm:prSet/>
      <dgm:spPr/>
      <dgm:t>
        <a:bodyPr/>
        <a:lstStyle/>
        <a:p>
          <a:endParaRPr lang="es-ES"/>
        </a:p>
      </dgm:t>
    </dgm:pt>
    <dgm:pt modelId="{27A27695-3CEB-47EB-BED5-10EEB7C78E1D}" type="sibTrans" cxnId="{DC16DE17-D60E-4A98-8479-FCDE668CB0BF}">
      <dgm:prSet/>
      <dgm:spPr/>
      <dgm:t>
        <a:bodyPr/>
        <a:lstStyle/>
        <a:p>
          <a:endParaRPr lang="es-ES"/>
        </a:p>
      </dgm:t>
    </dgm:pt>
    <dgm:pt modelId="{364D7FF3-4669-4F4B-8691-663B9DAC6770}">
      <dgm:prSet phldrT="[Texto]"/>
      <dgm:spPr>
        <a:solidFill>
          <a:srgbClr val="D42E12">
            <a:alpha val="86000"/>
          </a:srgb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Proyecto de mejora del acceso al agua, la salud y la higiene en 5 escuelas de educación primaria en Kenia.</a:t>
          </a:r>
          <a:endParaRPr lang="es-ES" dirty="0">
            <a:solidFill>
              <a:schemeClr val="tx1"/>
            </a:solidFill>
          </a:endParaRPr>
        </a:p>
      </dgm:t>
    </dgm:pt>
    <dgm:pt modelId="{12A9CCD7-ED0A-4BDE-96AA-F4B099B12078}" type="sibTrans" cxnId="{328D1109-D00E-46B0-9F92-6EA0F06198E1}">
      <dgm:prSet/>
      <dgm:spPr/>
      <dgm:t>
        <a:bodyPr/>
        <a:lstStyle/>
        <a:p>
          <a:endParaRPr lang="es-ES"/>
        </a:p>
      </dgm:t>
    </dgm:pt>
    <dgm:pt modelId="{5642DA21-3E77-4C2D-8608-5613C3527D6E}" type="parTrans" cxnId="{328D1109-D00E-46B0-9F92-6EA0F06198E1}">
      <dgm:prSet/>
      <dgm:spPr/>
      <dgm:t>
        <a:bodyPr/>
        <a:lstStyle/>
        <a:p>
          <a:endParaRPr lang="es-ES"/>
        </a:p>
      </dgm:t>
    </dgm:pt>
    <dgm:pt modelId="{C4038873-6B10-4EB5-B1DF-E75E37A611C7}">
      <dgm:prSet phldrT="[Texto]"/>
      <dgm:spPr>
        <a:solidFill>
          <a:srgbClr val="D42E12">
            <a:alpha val="86000"/>
          </a:srgbClr>
        </a:solidFill>
      </dgm:spPr>
      <dgm:t>
        <a:bodyPr/>
        <a:lstStyle/>
        <a:p>
          <a:endParaRPr lang="es-ES" dirty="0">
            <a:solidFill>
              <a:schemeClr val="tx1"/>
            </a:solidFill>
          </a:endParaRPr>
        </a:p>
      </dgm:t>
    </dgm:pt>
    <dgm:pt modelId="{D53E8CA3-DBCB-4152-A81E-173AADB209AC}" type="parTrans" cxnId="{7E5EFE48-B707-4A82-9B9A-6755B56EF587}">
      <dgm:prSet/>
      <dgm:spPr/>
      <dgm:t>
        <a:bodyPr/>
        <a:lstStyle/>
        <a:p>
          <a:endParaRPr lang="es-ES"/>
        </a:p>
      </dgm:t>
    </dgm:pt>
    <dgm:pt modelId="{9B8C6D4A-25C8-47A4-8440-C2CAD9119DDB}" type="sibTrans" cxnId="{7E5EFE48-B707-4A82-9B9A-6755B56EF587}">
      <dgm:prSet/>
      <dgm:spPr/>
      <dgm:t>
        <a:bodyPr/>
        <a:lstStyle/>
        <a:p>
          <a:endParaRPr lang="es-ES"/>
        </a:p>
      </dgm:t>
    </dgm:pt>
    <dgm:pt modelId="{C7E8674E-D0BC-4ABA-96B0-FD7A975A664D}" type="pres">
      <dgm:prSet presAssocID="{A3AD3B95-08BF-4F61-A4E9-48B7F7514E00}" presName="linearFlow" presStyleCnt="0">
        <dgm:presLayoutVars>
          <dgm:dir/>
          <dgm:animLvl val="lvl"/>
          <dgm:resizeHandles/>
        </dgm:presLayoutVars>
      </dgm:prSet>
      <dgm:spPr/>
    </dgm:pt>
    <dgm:pt modelId="{65EF356A-501E-4316-A524-C8F71F181590}" type="pres">
      <dgm:prSet presAssocID="{286B2AC2-DCE0-4B51-B4A7-3EF5912530D8}" presName="compositeNode" presStyleCnt="0">
        <dgm:presLayoutVars>
          <dgm:bulletEnabled val="1"/>
        </dgm:presLayoutVars>
      </dgm:prSet>
      <dgm:spPr/>
    </dgm:pt>
    <dgm:pt modelId="{A19B21F3-882B-4EE5-A9BB-AC69101ED2F1}" type="pres">
      <dgm:prSet presAssocID="{286B2AC2-DCE0-4B51-B4A7-3EF5912530D8}" presName="image" presStyleLbl="fgImgPlace1" presStyleIdx="0" presStyleCnt="1" custScaleX="1241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00DC996-B56D-4FD0-B30A-15B575B81A7D}" type="pres">
      <dgm:prSet presAssocID="{286B2AC2-DCE0-4B51-B4A7-3EF5912530D8}" presName="childNode" presStyleLbl="node1" presStyleIdx="0" presStyleCnt="1" custScaleX="966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2D5942-0052-4E11-931C-9FE1542DADCA}" type="pres">
      <dgm:prSet presAssocID="{286B2AC2-DCE0-4B51-B4A7-3EF5912530D8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EA3D97D-7DC8-4DAC-84AB-835BC363A7C7}" type="presOf" srcId="{A3AD3B95-08BF-4F61-A4E9-48B7F7514E00}" destId="{C7E8674E-D0BC-4ABA-96B0-FD7A975A664D}" srcOrd="0" destOrd="0" presId="urn:microsoft.com/office/officeart/2005/8/layout/hList2"/>
    <dgm:cxn modelId="{DC16DE17-D60E-4A98-8479-FCDE668CB0BF}" srcId="{286B2AC2-DCE0-4B51-B4A7-3EF5912530D8}" destId="{F33461E4-25E2-4E7C-8AEB-815E7034385F}" srcOrd="2" destOrd="0" parTransId="{732BB3DB-1AF1-477E-8509-DABEDB7B2B0D}" sibTransId="{27A27695-3CEB-47EB-BED5-10EEB7C78E1D}"/>
    <dgm:cxn modelId="{328D1109-D00E-46B0-9F92-6EA0F06198E1}" srcId="{286B2AC2-DCE0-4B51-B4A7-3EF5912530D8}" destId="{364D7FF3-4669-4F4B-8691-663B9DAC6770}" srcOrd="0" destOrd="0" parTransId="{5642DA21-3E77-4C2D-8608-5613C3527D6E}" sibTransId="{12A9CCD7-ED0A-4BDE-96AA-F4B099B12078}"/>
    <dgm:cxn modelId="{741FAF8E-9B7B-4DD6-964C-91D2E323F386}" type="presOf" srcId="{364D7FF3-4669-4F4B-8691-663B9DAC6770}" destId="{B00DC996-B56D-4FD0-B30A-15B575B81A7D}" srcOrd="0" destOrd="0" presId="urn:microsoft.com/office/officeart/2005/8/layout/hList2"/>
    <dgm:cxn modelId="{29456C47-5D48-4F26-A024-E701F49AEB7C}" type="presOf" srcId="{286B2AC2-DCE0-4B51-B4A7-3EF5912530D8}" destId="{082D5942-0052-4E11-931C-9FE1542DADCA}" srcOrd="0" destOrd="0" presId="urn:microsoft.com/office/officeart/2005/8/layout/hList2"/>
    <dgm:cxn modelId="{BC1FBEAD-98BD-49FF-AE99-7C47BA791DFC}" type="presOf" srcId="{F33461E4-25E2-4E7C-8AEB-815E7034385F}" destId="{B00DC996-B56D-4FD0-B30A-15B575B81A7D}" srcOrd="0" destOrd="2" presId="urn:microsoft.com/office/officeart/2005/8/layout/hList2"/>
    <dgm:cxn modelId="{7E5EFE48-B707-4A82-9B9A-6755B56EF587}" srcId="{286B2AC2-DCE0-4B51-B4A7-3EF5912530D8}" destId="{C4038873-6B10-4EB5-B1DF-E75E37A611C7}" srcOrd="1" destOrd="0" parTransId="{D53E8CA3-DBCB-4152-A81E-173AADB209AC}" sibTransId="{9B8C6D4A-25C8-47A4-8440-C2CAD9119DDB}"/>
    <dgm:cxn modelId="{4D9854CB-412F-47DB-8424-7FE4DD10EF96}" type="presOf" srcId="{C4038873-6B10-4EB5-B1DF-E75E37A611C7}" destId="{B00DC996-B56D-4FD0-B30A-15B575B81A7D}" srcOrd="0" destOrd="1" presId="urn:microsoft.com/office/officeart/2005/8/layout/hList2"/>
    <dgm:cxn modelId="{50954AEA-7229-4D93-9A7B-37922C5E6605}" srcId="{A3AD3B95-08BF-4F61-A4E9-48B7F7514E00}" destId="{286B2AC2-DCE0-4B51-B4A7-3EF5912530D8}" srcOrd="0" destOrd="0" parTransId="{B0C16B7A-F175-42DE-879F-A98BD6F66ED4}" sibTransId="{2421031E-8FEB-4D38-96AD-C5BA023A582C}"/>
    <dgm:cxn modelId="{E05EAE9A-D4FF-4AFB-A385-CD97D1724D3F}" type="presParOf" srcId="{C7E8674E-D0BC-4ABA-96B0-FD7A975A664D}" destId="{65EF356A-501E-4316-A524-C8F71F181590}" srcOrd="0" destOrd="0" presId="urn:microsoft.com/office/officeart/2005/8/layout/hList2"/>
    <dgm:cxn modelId="{ED1AB038-6401-47A7-929A-1448DE006D5F}" type="presParOf" srcId="{65EF356A-501E-4316-A524-C8F71F181590}" destId="{A19B21F3-882B-4EE5-A9BB-AC69101ED2F1}" srcOrd="0" destOrd="0" presId="urn:microsoft.com/office/officeart/2005/8/layout/hList2"/>
    <dgm:cxn modelId="{A90A5AAB-CF2D-4AF2-9CCA-3C5B21D8DD3A}" type="presParOf" srcId="{65EF356A-501E-4316-A524-C8F71F181590}" destId="{B00DC996-B56D-4FD0-B30A-15B575B81A7D}" srcOrd="1" destOrd="0" presId="urn:microsoft.com/office/officeart/2005/8/layout/hList2"/>
    <dgm:cxn modelId="{BAB8D8B4-34F6-47E8-AC23-46F0B7BF3E07}" type="presParOf" srcId="{65EF356A-501E-4316-A524-C8F71F181590}" destId="{082D5942-0052-4E11-931C-9FE1542DADCA}" srcOrd="2" destOrd="0" presId="urn:microsoft.com/office/officeart/2005/8/layout/h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2D5942-0052-4E11-931C-9FE1542DADCA}">
      <dsp:nvSpPr>
        <dsp:cNvPr id="0" name=""/>
        <dsp:cNvSpPr/>
      </dsp:nvSpPr>
      <dsp:spPr>
        <a:xfrm rot="16200000">
          <a:off x="-688630" y="2008965"/>
          <a:ext cx="2976810" cy="629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55369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0" kern="1200" dirty="0" smtClean="0">
              <a:latin typeface="BorisBlackBloxx" pitchFamily="2" charset="0"/>
            </a:rPr>
            <a:t>Proyecto Campaña de Navidad 2011</a:t>
          </a:r>
          <a:endParaRPr lang="es-ES" sz="1700" b="0" kern="1200" dirty="0">
            <a:latin typeface="BorisBlackBloxx" pitchFamily="2" charset="0"/>
          </a:endParaRPr>
        </a:p>
      </dsp:txBody>
      <dsp:txXfrm rot="16200000">
        <a:off x="-688630" y="2008965"/>
        <a:ext cx="2976810" cy="629709"/>
      </dsp:txXfrm>
    </dsp:sp>
    <dsp:sp modelId="{B00DC996-B56D-4FD0-B30A-15B575B81A7D}">
      <dsp:nvSpPr>
        <dsp:cNvPr id="0" name=""/>
        <dsp:cNvSpPr/>
      </dsp:nvSpPr>
      <dsp:spPr>
        <a:xfrm>
          <a:off x="1239349" y="835415"/>
          <a:ext cx="7247962" cy="2976810"/>
        </a:xfrm>
        <a:prstGeom prst="rect">
          <a:avLst/>
        </a:prstGeom>
        <a:solidFill>
          <a:srgbClr val="D42E12">
            <a:alpha val="86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555369" rIns="213360" bIns="21336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b="1" kern="1200" dirty="0" smtClean="0">
              <a:solidFill>
                <a:schemeClr val="tx1"/>
              </a:solidFill>
            </a:rPr>
            <a:t>Proyecto de mejora del acceso al agua, la salud y la higiene en 5 escuelas de educación primaria en Kenia.</a:t>
          </a:r>
          <a:endParaRPr lang="es-ES" sz="2300" kern="1200" dirty="0">
            <a:solidFill>
              <a:schemeClr val="tx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300" kern="1200" dirty="0">
            <a:solidFill>
              <a:schemeClr val="tx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b="1" kern="1200" dirty="0" smtClean="0">
              <a:solidFill>
                <a:schemeClr val="tx1"/>
              </a:solidFill>
            </a:rPr>
            <a:t>Esta iniciativa pretende facilitar el acceso de las niñas a la educación, mejorando el entorno y los hábitos de salud, higiene y alimentación de las 5 comunidades</a:t>
          </a:r>
          <a:r>
            <a:rPr lang="es-ES" sz="2300" kern="1200" dirty="0" smtClean="0">
              <a:solidFill>
                <a:schemeClr val="tx1"/>
              </a:solidFill>
            </a:rPr>
            <a:t>.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1239349" y="835415"/>
        <a:ext cx="7247962" cy="2976810"/>
      </dsp:txXfrm>
    </dsp:sp>
    <dsp:sp modelId="{A19B21F3-882B-4EE5-A9BB-AC69101ED2F1}">
      <dsp:nvSpPr>
        <dsp:cNvPr id="0" name=""/>
        <dsp:cNvSpPr/>
      </dsp:nvSpPr>
      <dsp:spPr>
        <a:xfrm>
          <a:off x="333160" y="4198"/>
          <a:ext cx="1562940" cy="125941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6537-2DDA-41FD-8AE5-5186A9A735FB}" type="datetimeFigureOut">
              <a:rPr lang="es-ES" smtClean="0"/>
              <a:pPr/>
              <a:t>01/12/2011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3BAA-31C6-4563-BDD9-0F267873F5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6537-2DDA-41FD-8AE5-5186A9A735FB}" type="datetimeFigureOut">
              <a:rPr lang="es-ES" smtClean="0"/>
              <a:pPr/>
              <a:t>01/12/2011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3BAA-31C6-4563-BDD9-0F267873F5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6537-2DDA-41FD-8AE5-5186A9A735FB}" type="datetimeFigureOut">
              <a:rPr lang="es-ES" smtClean="0"/>
              <a:pPr/>
              <a:t>01/12/2011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3BAA-31C6-4563-BDD9-0F267873F5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6537-2DDA-41FD-8AE5-5186A9A735FB}" type="datetimeFigureOut">
              <a:rPr lang="es-ES" smtClean="0"/>
              <a:pPr/>
              <a:t>01/12/2011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3BAA-31C6-4563-BDD9-0F267873F5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6537-2DDA-41FD-8AE5-5186A9A735FB}" type="datetimeFigureOut">
              <a:rPr lang="es-ES" smtClean="0"/>
              <a:pPr/>
              <a:t>01/12/2011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3BAA-31C6-4563-BDD9-0F267873F5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6537-2DDA-41FD-8AE5-5186A9A735FB}" type="datetimeFigureOut">
              <a:rPr lang="es-ES" smtClean="0"/>
              <a:pPr/>
              <a:t>01/12/2011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3BAA-31C6-4563-BDD9-0F267873F5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6537-2DDA-41FD-8AE5-5186A9A735FB}" type="datetimeFigureOut">
              <a:rPr lang="es-ES" smtClean="0"/>
              <a:pPr/>
              <a:t>01/12/2011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3BAA-31C6-4563-BDD9-0F267873F5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6537-2DDA-41FD-8AE5-5186A9A735FB}" type="datetimeFigureOut">
              <a:rPr lang="es-ES" smtClean="0"/>
              <a:pPr/>
              <a:t>01/12/2011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3BAA-31C6-4563-BDD9-0F267873F5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6537-2DDA-41FD-8AE5-5186A9A735FB}" type="datetimeFigureOut">
              <a:rPr lang="es-ES" smtClean="0"/>
              <a:pPr/>
              <a:t>01/12/2011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3BAA-31C6-4563-BDD9-0F267873F5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6537-2DDA-41FD-8AE5-5186A9A735FB}" type="datetimeFigureOut">
              <a:rPr lang="es-ES" smtClean="0"/>
              <a:pPr/>
              <a:t>01/12/2011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3BAA-31C6-4563-BDD9-0F267873F5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6537-2DDA-41FD-8AE5-5186A9A735FB}" type="datetimeFigureOut">
              <a:rPr lang="es-ES" smtClean="0"/>
              <a:pPr/>
              <a:t>01/12/2011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3BAA-31C6-4563-BDD9-0F267873F5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E6537-2DDA-41FD-8AE5-5186A9A735FB}" type="datetimeFigureOut">
              <a:rPr lang="es-ES" smtClean="0"/>
              <a:pPr/>
              <a:t>01/12/2011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D3BAA-31C6-4563-BDD9-0F267873F5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docs.google.com/?attid=0.1&amp;pid=gmail&amp;thid=133a1f13cd80a499&amp;url=https%3A%2F%2Fmail.google.com%2Fmail%2F%3Fui%3D2%26ik%3Ddb7d97bdaf%26view%3Datt%26th%3D133a1f13cd80a499%26attid%3D0.1%26disp%3Dsafe%26zw&amp;docid=de35d60f1ffa4e3a6abcd3960a472686%7Cdc151ea26d4d7c0cd20f792ba7855354&amp;a=bi&amp;pagenumber=1&amp;w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https://docs.google.com/?attid=0.1&amp;pid=gmail&amp;thid=133a1f13cd80a499&amp;url=https%3A%2F%2Fmail.google.com%2Fmail%2F%3Fui%3D2%26ik%3Ddb7d97bdaf%26view%3Datt%26th%3D133a1f13cd80a499%26attid%3D0.1%26disp%3Dsafe%26zw&amp;docid=de35d60f1ffa4e3a6abcd3960a472686%7Cdc151ea26d4d7c0cd20f792ba7855354&amp;a=bi&amp;pagenumber=1&amp;w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https://docs.google.com/?attid=0.1&amp;pid=gmail&amp;thid=133a1f13cd80a499&amp;url=https%3A%2F%2Fmail.google.com%2Fmail%2F%3Fui%3D2%26ik%3Ddb7d97bdaf%26view%3Datt%26th%3D133a1f13cd80a499%26attid%3D0.1%26disp%3Dsafe%26zw&amp;docid=de35d60f1ffa4e3a6abcd3960a472686%7Cdc151ea26d4d7c0cd20f792ba7855354&amp;a=bi&amp;pagenumber=1&amp;w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https://docs.google.com/?attid=0.1&amp;pid=gmail&amp;thid=133a1f13cd80a499&amp;url=https%3A%2F%2Fmail.google.com%2Fmail%2F%3Fui%3D2%26ik%3Ddb7d97bdaf%26view%3Datt%26th%3D133a1f13cd80a499%26attid%3D0.1%26disp%3Dsafe%26zw&amp;docid=de35d60f1ffa4e3a6abcd3960a472686%7Cdc151ea26d4d7c0cd20f792ba7855354&amp;a=bi&amp;pagenumber=1&amp;w=1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8" name="7 Grupo"/>
          <p:cNvGrpSpPr/>
          <p:nvPr/>
        </p:nvGrpSpPr>
        <p:grpSpPr>
          <a:xfrm>
            <a:off x="0" y="0"/>
            <a:ext cx="8783959" cy="6858000"/>
            <a:chOff x="0" y="0"/>
            <a:chExt cx="8783959" cy="685800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0"/>
              <a:ext cx="846043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13 Rectángulo"/>
            <p:cNvSpPr/>
            <p:nvPr/>
          </p:nvSpPr>
          <p:spPr>
            <a:xfrm>
              <a:off x="0" y="3501008"/>
              <a:ext cx="3686202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ES" sz="3600" dirty="0">
                  <a:latin typeface="BorisBlackBloxx" pitchFamily="2" charset="0"/>
                </a:rPr>
                <a:t>Proyecto Campaña de Navidad 2011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docs.google.com/?attid=0.1&amp;pid=gmail&amp;thid=133a1f13cd80a499&amp;url=https%3A%2F%2Fmail.google.com%2Fmail%2F%3Fui%3D2%26ik%3Ddb7d97bdaf%26view%3Datt%26th%3D133a1f13cd80a499%26attid%3D0.1%26disp%3Dsafe%26zw&amp;docid=de35d60f1ffa4e3a6abcd3960a472686%7Cdc151ea26d4d7c0cd20f792ba7855354&amp;a=bi&amp;pagenumber=1&amp;w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https://docs.google.com/?attid=0.1&amp;pid=gmail&amp;thid=133a1f13cd80a499&amp;url=https%3A%2F%2Fmail.google.com%2Fmail%2F%3Fui%3D2%26ik%3Ddb7d97bdaf%26view%3Datt%26th%3D133a1f13cd80a499%26attid%3D0.1%26disp%3Dsafe%26zw&amp;docid=de35d60f1ffa4e3a6abcd3960a472686%7Cdc151ea26d4d7c0cd20f792ba7855354&amp;a=bi&amp;pagenumber=1&amp;w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https://docs.google.com/?attid=0.1&amp;pid=gmail&amp;thid=133a1f13cd80a499&amp;url=https%3A%2F%2Fmail.google.com%2Fmail%2F%3Fui%3D2%26ik%3Ddb7d97bdaf%26view%3Datt%26th%3D133a1f13cd80a499%26attid%3D0.1%26disp%3Dsafe%26zw&amp;docid=de35d60f1ffa4e3a6abcd3960a472686%7Cdc151ea26d4d7c0cd20f792ba7855354&amp;a=bi&amp;pagenumber=1&amp;w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https://docs.google.com/?attid=0.1&amp;pid=gmail&amp;thid=133a1f13cd80a499&amp;url=https%3A%2F%2Fmail.google.com%2Fmail%2F%3Fui%3D2%26ik%3Ddb7d97bdaf%26view%3Datt%26th%3D133a1f13cd80a499%26attid%3D0.1%26disp%3Dsafe%26zw&amp;docid=de35d60f1ffa4e3a6abcd3960a472686%7Cdc151ea26d4d7c0cd20f792ba7855354&amp;a=bi&amp;pagenumber=1&amp;w=1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" name="7 Grupo"/>
          <p:cNvGrpSpPr/>
          <p:nvPr/>
        </p:nvGrpSpPr>
        <p:grpSpPr>
          <a:xfrm>
            <a:off x="0" y="0"/>
            <a:ext cx="8783959" cy="6858000"/>
            <a:chOff x="0" y="0"/>
            <a:chExt cx="8783959" cy="685800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0"/>
              <a:ext cx="846043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13 Rectángulo"/>
            <p:cNvSpPr/>
            <p:nvPr/>
          </p:nvSpPr>
          <p:spPr>
            <a:xfrm>
              <a:off x="0" y="332656"/>
              <a:ext cx="48600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ES" dirty="0">
                  <a:latin typeface="BorisBlackBloxx" pitchFamily="2" charset="0"/>
                </a:rPr>
                <a:t>Proyecto Campaña de Navidad 2011 </a:t>
              </a:r>
            </a:p>
          </p:txBody>
        </p:sp>
      </p:grpSp>
      <p:graphicFrame>
        <p:nvGraphicFramePr>
          <p:cNvPr id="10" name="9 Diagrama"/>
          <p:cNvGraphicFramePr/>
          <p:nvPr/>
        </p:nvGraphicFramePr>
        <p:xfrm>
          <a:off x="323528" y="1628800"/>
          <a:ext cx="882047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docs.google.com/?attid=0.1&amp;pid=gmail&amp;thid=133a1f13cd80a499&amp;url=https%3A%2F%2Fmail.google.com%2Fmail%2F%3Fui%3D2%26ik%3Ddb7d97bdaf%26view%3Datt%26th%3D133a1f13cd80a499%26attid%3D0.1%26disp%3Dsafe%26zw&amp;docid=de35d60f1ffa4e3a6abcd3960a472686%7Cdc151ea26d4d7c0cd20f792ba7855354&amp;a=bi&amp;pagenumber=1&amp;w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https://docs.google.com/?attid=0.1&amp;pid=gmail&amp;thid=133a1f13cd80a499&amp;url=https%3A%2F%2Fmail.google.com%2Fmail%2F%3Fui%3D2%26ik%3Ddb7d97bdaf%26view%3Datt%26th%3D133a1f13cd80a499%26attid%3D0.1%26disp%3Dsafe%26zw&amp;docid=de35d60f1ffa4e3a6abcd3960a472686%7Cdc151ea26d4d7c0cd20f792ba7855354&amp;a=bi&amp;pagenumber=1&amp;w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https://docs.google.com/?attid=0.1&amp;pid=gmail&amp;thid=133a1f13cd80a499&amp;url=https%3A%2F%2Fmail.google.com%2Fmail%2F%3Fui%3D2%26ik%3Ddb7d97bdaf%26view%3Datt%26th%3D133a1f13cd80a499%26attid%3D0.1%26disp%3Dsafe%26zw&amp;docid=de35d60f1ffa4e3a6abcd3960a472686%7Cdc151ea26d4d7c0cd20f792ba7855354&amp;a=bi&amp;pagenumber=1&amp;w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https://docs.google.com/?attid=0.1&amp;pid=gmail&amp;thid=133a1f13cd80a499&amp;url=https%3A%2F%2Fmail.google.com%2Fmail%2F%3Fui%3D2%26ik%3Ddb7d97bdaf%26view%3Datt%26th%3D133a1f13cd80a499%26attid%3D0.1%26disp%3Dsafe%26zw&amp;docid=de35d60f1ffa4e3a6abcd3960a472686%7Cdc151ea26d4d7c0cd20f792ba7855354&amp;a=bi&amp;pagenumber=1&amp;w=1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5" name="14 Grupo"/>
          <p:cNvGrpSpPr/>
          <p:nvPr/>
        </p:nvGrpSpPr>
        <p:grpSpPr>
          <a:xfrm>
            <a:off x="0" y="0"/>
            <a:ext cx="8783959" cy="6858000"/>
            <a:chOff x="0" y="0"/>
            <a:chExt cx="8783959" cy="685800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0"/>
              <a:ext cx="846043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2" name="11 Grupo"/>
            <p:cNvGrpSpPr/>
            <p:nvPr/>
          </p:nvGrpSpPr>
          <p:grpSpPr>
            <a:xfrm>
              <a:off x="0" y="1484784"/>
              <a:ext cx="8172400" cy="3991803"/>
              <a:chOff x="0" y="1484784"/>
              <a:chExt cx="8172400" cy="3991803"/>
            </a:xfrm>
          </p:grpSpPr>
          <p:sp>
            <p:nvSpPr>
              <p:cNvPr id="14" name="13 Rectángulo"/>
              <p:cNvSpPr/>
              <p:nvPr/>
            </p:nvSpPr>
            <p:spPr>
              <a:xfrm>
                <a:off x="0" y="4365104"/>
                <a:ext cx="3563888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2400" dirty="0">
                    <a:latin typeface="BorisBlackBloxx" pitchFamily="2" charset="0"/>
                  </a:rPr>
                  <a:t>Proyecto Campaña de Navidad 2011 </a:t>
                </a:r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3995936" y="1844824"/>
                <a:ext cx="4176464" cy="3631763"/>
              </a:xfrm>
              <a:prstGeom prst="rect">
                <a:avLst/>
              </a:prstGeom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400" b="1" dirty="0" smtClean="0">
                    <a:latin typeface="Trebuchet MS" pitchFamily="34" charset="0"/>
                  </a:rPr>
                  <a:t>OBJETIVOS DE LA CAMPAÑA</a:t>
                </a:r>
                <a:endParaRPr lang="es-ES" sz="2400" b="1" dirty="0" smtClean="0">
                  <a:latin typeface="Trebuchet MS" pitchFamily="34" charset="0"/>
                </a:endParaRPr>
              </a:p>
              <a:p>
                <a:pPr lvl="0" algn="just">
                  <a:tabLst>
                    <a:tab pos="179388" algn="l"/>
                  </a:tabLst>
                </a:pPr>
                <a:r>
                  <a:rPr lang="es-ES" b="1" dirty="0" smtClean="0">
                    <a:latin typeface="Trebuchet MS" pitchFamily="34" charset="0"/>
                  </a:rPr>
                  <a:t>	</a:t>
                </a:r>
              </a:p>
              <a:p>
                <a:pPr lvl="0" algn="just">
                  <a:tabLst>
                    <a:tab pos="179388" algn="l"/>
                  </a:tabLst>
                </a:pPr>
                <a:r>
                  <a:rPr lang="es-ES" b="1" dirty="0" smtClean="0">
                    <a:latin typeface="Trebuchet MS" pitchFamily="34" charset="0"/>
                  </a:rPr>
                  <a:t>1. </a:t>
                </a:r>
                <a:r>
                  <a:rPr lang="es-ES" sz="1700" b="1" dirty="0" smtClean="0">
                    <a:latin typeface="Trebuchet MS" pitchFamily="34" charset="0"/>
                  </a:rPr>
                  <a:t>Aumentar </a:t>
                </a:r>
                <a:r>
                  <a:rPr lang="es-ES" sz="1700" b="1" dirty="0" smtClean="0">
                    <a:latin typeface="Trebuchet MS" pitchFamily="34" charset="0"/>
                  </a:rPr>
                  <a:t>el acceso, la asistencia y el rendimiento de las niñas a la escuela, mediante la creación de un entorno higiénico-sanitario adecuado.  </a:t>
                </a:r>
              </a:p>
              <a:p>
                <a:pPr algn="just">
                  <a:tabLst>
                    <a:tab pos="179388" algn="l"/>
                  </a:tabLst>
                </a:pPr>
                <a:r>
                  <a:rPr lang="es-ES" sz="1700" b="1" dirty="0" smtClean="0">
                    <a:latin typeface="Trebuchet MS" pitchFamily="34" charset="0"/>
                  </a:rPr>
                  <a:t> </a:t>
                </a:r>
              </a:p>
              <a:p>
                <a:pPr lvl="0" algn="just">
                  <a:tabLst>
                    <a:tab pos="179388" algn="l"/>
                  </a:tabLst>
                </a:pPr>
                <a:r>
                  <a:rPr lang="es-ES" sz="1700" b="1" dirty="0" smtClean="0">
                    <a:latin typeface="Trebuchet MS" pitchFamily="34" charset="0"/>
                  </a:rPr>
                  <a:t>	2. Fortalecer </a:t>
                </a:r>
                <a:r>
                  <a:rPr lang="es-ES" sz="1700" b="1" dirty="0" smtClean="0">
                    <a:latin typeface="Trebuchet MS" pitchFamily="34" charset="0"/>
                  </a:rPr>
                  <a:t>la capacidad de las comunidades a través de la creación de comités de agua en las escuelas para formar sobre la correcta gestión del agua, y la promoción de una nutrición adecuada</a:t>
                </a:r>
                <a:r>
                  <a:rPr lang="es-ES" sz="1700" b="1" dirty="0" smtClean="0">
                    <a:latin typeface="Trebuchet MS" pitchFamily="34" charset="0"/>
                  </a:rPr>
                  <a:t>.</a:t>
                </a:r>
                <a:endParaRPr lang="es-ES" sz="1700" dirty="0"/>
              </a:p>
            </p:txBody>
          </p:sp>
          <p:pic>
            <p:nvPicPr>
              <p:cNvPr id="1536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1484784"/>
                <a:ext cx="3792377" cy="2844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docs.google.com/?attid=0.1&amp;pid=gmail&amp;thid=133a1f13cd80a499&amp;url=https%3A%2F%2Fmail.google.com%2Fmail%2F%3Fui%3D2%26ik%3Ddb7d97bdaf%26view%3Datt%26th%3D133a1f13cd80a499%26attid%3D0.1%26disp%3Dsafe%26zw&amp;docid=de35d60f1ffa4e3a6abcd3960a472686%7Cdc151ea26d4d7c0cd20f792ba7855354&amp;a=bi&amp;pagenumber=1&amp;w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https://docs.google.com/?attid=0.1&amp;pid=gmail&amp;thid=133a1f13cd80a499&amp;url=https%3A%2F%2Fmail.google.com%2Fmail%2F%3Fui%3D2%26ik%3Ddb7d97bdaf%26view%3Datt%26th%3D133a1f13cd80a499%26attid%3D0.1%26disp%3Dsafe%26zw&amp;docid=de35d60f1ffa4e3a6abcd3960a472686%7Cdc151ea26d4d7c0cd20f792ba7855354&amp;a=bi&amp;pagenumber=1&amp;w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https://docs.google.com/?attid=0.1&amp;pid=gmail&amp;thid=133a1f13cd80a499&amp;url=https%3A%2F%2Fmail.google.com%2Fmail%2F%3Fui%3D2%26ik%3Ddb7d97bdaf%26view%3Datt%26th%3D133a1f13cd80a499%26attid%3D0.1%26disp%3Dsafe%26zw&amp;docid=de35d60f1ffa4e3a6abcd3960a472686%7Cdc151ea26d4d7c0cd20f792ba7855354&amp;a=bi&amp;pagenumber=1&amp;w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https://docs.google.com/?attid=0.1&amp;pid=gmail&amp;thid=133a1f13cd80a499&amp;url=https%3A%2F%2Fmail.google.com%2Fmail%2F%3Fui%3D2%26ik%3Ddb7d97bdaf%26view%3Datt%26th%3D133a1f13cd80a499%26attid%3D0.1%26disp%3Dsafe%26zw&amp;docid=de35d60f1ffa4e3a6abcd3960a472686%7Cdc151ea26d4d7c0cd20f792ba7855354&amp;a=bi&amp;pagenumber=1&amp;w=1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460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>
            <a:off x="251520" y="1844824"/>
            <a:ext cx="8892480" cy="36779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                                                                       ¿</a:t>
            </a:r>
            <a:r>
              <a:rPr lang="es-ES" sz="2400" b="1" dirty="0" smtClean="0"/>
              <a:t>PORQUÉ ES NECESARIO? </a:t>
            </a:r>
            <a:endParaRPr lang="es-ES" sz="2400" b="1" dirty="0" smtClean="0"/>
          </a:p>
          <a:p>
            <a:endParaRPr lang="es-ES" sz="1600" b="1" dirty="0" smtClean="0"/>
          </a:p>
          <a:p>
            <a:r>
              <a:rPr lang="es-ES" sz="1600" b="1" dirty="0" smtClean="0">
                <a:latin typeface="Trebuchet MS" pitchFamily="34" charset="0"/>
              </a:rPr>
              <a:t> </a:t>
            </a:r>
            <a:r>
              <a:rPr lang="es-ES" sz="1600" b="1" dirty="0" smtClean="0">
                <a:latin typeface="Trebuchet MS" pitchFamily="34" charset="0"/>
              </a:rPr>
              <a:t>En el </a:t>
            </a:r>
            <a:r>
              <a:rPr lang="es-ES" sz="1600" b="1" dirty="0" smtClean="0">
                <a:latin typeface="Trebuchet MS" pitchFamily="34" charset="0"/>
              </a:rPr>
              <a:t>Cuerno de África (Etiopía, Somalia, Kenia y Yibuti) existe una emergencia </a:t>
            </a:r>
            <a:r>
              <a:rPr lang="es-ES" sz="1600" b="1" dirty="0" smtClean="0">
                <a:latin typeface="Trebuchet MS" pitchFamily="34" charset="0"/>
              </a:rPr>
              <a:t>   </a:t>
            </a:r>
          </a:p>
          <a:p>
            <a:r>
              <a:rPr lang="es-ES" sz="1600" b="1" dirty="0" smtClean="0">
                <a:latin typeface="Trebuchet MS" pitchFamily="34" charset="0"/>
              </a:rPr>
              <a:t> </a:t>
            </a:r>
            <a:r>
              <a:rPr lang="es-ES" sz="1600" b="1" dirty="0" smtClean="0">
                <a:latin typeface="Trebuchet MS" pitchFamily="34" charset="0"/>
              </a:rPr>
              <a:t>  nutricional que </a:t>
            </a:r>
            <a:r>
              <a:rPr lang="es-ES" sz="1600" b="1" dirty="0" smtClean="0">
                <a:latin typeface="Trebuchet MS" pitchFamily="34" charset="0"/>
              </a:rPr>
              <a:t>repercute en 13,3 millones de personas</a:t>
            </a:r>
            <a:r>
              <a:rPr lang="es-ES" sz="1600" b="1" dirty="0" smtClean="0">
                <a:latin typeface="Trebuchet MS" pitchFamily="34" charset="0"/>
              </a:rPr>
              <a:t>.</a:t>
            </a:r>
          </a:p>
          <a:p>
            <a:r>
              <a:rPr lang="es-ES" sz="1600" b="1" dirty="0" smtClean="0">
                <a:latin typeface="Trebuchet MS" pitchFamily="34" charset="0"/>
              </a:rPr>
              <a:t> </a:t>
            </a:r>
            <a:endParaRPr lang="es-ES" sz="1600" b="1" dirty="0" smtClean="0">
              <a:latin typeface="Trebuchet MS" pitchFamily="34" charset="0"/>
            </a:endParaRPr>
          </a:p>
          <a:p>
            <a:r>
              <a:rPr lang="es-ES" sz="1600" b="1" dirty="0" smtClean="0">
                <a:latin typeface="Trebuchet MS" pitchFamily="34" charset="0"/>
              </a:rPr>
              <a:t> Más de 2 millones y medio de niños sufren desnutrición aguda y necesitan con </a:t>
            </a:r>
            <a:r>
              <a:rPr lang="es-ES" sz="1600" b="1" dirty="0" smtClean="0">
                <a:latin typeface="Trebuchet MS" pitchFamily="34" charset="0"/>
              </a:rPr>
              <a:t>urgencia</a:t>
            </a:r>
          </a:p>
          <a:p>
            <a:r>
              <a:rPr lang="es-ES" sz="1600" b="1" dirty="0" smtClean="0">
                <a:latin typeface="Trebuchet MS" pitchFamily="34" charset="0"/>
              </a:rPr>
              <a:t> </a:t>
            </a:r>
            <a:r>
              <a:rPr lang="es-ES" sz="1600" b="1" dirty="0" smtClean="0">
                <a:latin typeface="Trebuchet MS" pitchFamily="34" charset="0"/>
              </a:rPr>
              <a:t> acciones </a:t>
            </a:r>
            <a:r>
              <a:rPr lang="es-ES" sz="1600" b="1" dirty="0" smtClean="0">
                <a:latin typeface="Trebuchet MS" pitchFamily="34" charset="0"/>
              </a:rPr>
              <a:t>vitales para sobrevivir a la sequía</a:t>
            </a:r>
            <a:r>
              <a:rPr lang="es-ES" sz="1600" b="1" dirty="0" smtClean="0">
                <a:latin typeface="Trebuchet MS" pitchFamily="34" charset="0"/>
              </a:rPr>
              <a:t>.</a:t>
            </a:r>
          </a:p>
          <a:p>
            <a:r>
              <a:rPr lang="es-ES" sz="1600" b="1" dirty="0" smtClean="0">
                <a:latin typeface="Trebuchet MS" pitchFamily="34" charset="0"/>
              </a:rPr>
              <a:t> </a:t>
            </a:r>
            <a:endParaRPr lang="es-ES" sz="1600" b="1" dirty="0" smtClean="0">
              <a:latin typeface="Trebuchet MS" pitchFamily="34" charset="0"/>
            </a:endParaRPr>
          </a:p>
          <a:p>
            <a:r>
              <a:rPr lang="es-ES" sz="1600" b="1" dirty="0" smtClean="0">
                <a:latin typeface="Trebuchet MS" pitchFamily="34" charset="0"/>
              </a:rPr>
              <a:t> El riesgo de muerte es 10 veces superior para un niño con desnutrición aguda severa </a:t>
            </a:r>
            <a:r>
              <a:rPr lang="es-ES" sz="1600" b="1" dirty="0" smtClean="0">
                <a:latin typeface="Trebuchet MS" pitchFamily="34" charset="0"/>
              </a:rPr>
              <a:t>que</a:t>
            </a:r>
          </a:p>
          <a:p>
            <a:r>
              <a:rPr lang="es-ES" sz="1600" b="1" dirty="0" smtClean="0">
                <a:latin typeface="Trebuchet MS" pitchFamily="34" charset="0"/>
              </a:rPr>
              <a:t> </a:t>
            </a:r>
            <a:r>
              <a:rPr lang="es-ES" sz="1600" b="1" dirty="0" smtClean="0">
                <a:latin typeface="Trebuchet MS" pitchFamily="34" charset="0"/>
              </a:rPr>
              <a:t>  </a:t>
            </a:r>
            <a:r>
              <a:rPr lang="es-ES" sz="1600" b="1" dirty="0" smtClean="0">
                <a:latin typeface="Trebuchet MS" pitchFamily="34" charset="0"/>
              </a:rPr>
              <a:t>para un niño en condiciones normales</a:t>
            </a:r>
            <a:r>
              <a:rPr lang="es-ES" sz="1600" b="1" dirty="0" smtClean="0">
                <a:latin typeface="Trebuchet MS" pitchFamily="34" charset="0"/>
              </a:rPr>
              <a:t>.</a:t>
            </a:r>
          </a:p>
          <a:p>
            <a:r>
              <a:rPr lang="es-ES" sz="1600" b="1" dirty="0" smtClean="0">
                <a:latin typeface="Trebuchet MS" pitchFamily="34" charset="0"/>
              </a:rPr>
              <a:t> </a:t>
            </a:r>
            <a:endParaRPr lang="es-ES" sz="1600" b="1" dirty="0" smtClean="0">
              <a:latin typeface="Trebuchet MS" pitchFamily="34" charset="0"/>
            </a:endParaRPr>
          </a:p>
          <a:p>
            <a:r>
              <a:rPr lang="es-ES" sz="1600" b="1" dirty="0" smtClean="0">
                <a:latin typeface="Trebuchet MS" pitchFamily="34" charset="0"/>
              </a:rPr>
              <a:t> Su estilo de vida y la cultura ha sido una gran barrera para que los niños accedan a la </a:t>
            </a:r>
            <a:endParaRPr lang="es-ES" sz="1600" b="1" dirty="0" smtClean="0">
              <a:latin typeface="Trebuchet MS" pitchFamily="34" charset="0"/>
            </a:endParaRPr>
          </a:p>
          <a:p>
            <a:r>
              <a:rPr lang="es-ES" sz="1600" b="1" dirty="0" smtClean="0">
                <a:latin typeface="Trebuchet MS" pitchFamily="34" charset="0"/>
              </a:rPr>
              <a:t> </a:t>
            </a:r>
            <a:r>
              <a:rPr lang="es-ES" sz="1600" b="1" dirty="0" smtClean="0">
                <a:latin typeface="Trebuchet MS" pitchFamily="34" charset="0"/>
              </a:rPr>
              <a:t>  educación </a:t>
            </a:r>
            <a:r>
              <a:rPr lang="es-ES" sz="1600" b="1" dirty="0" smtClean="0">
                <a:latin typeface="Trebuchet MS" pitchFamily="34" charset="0"/>
              </a:rPr>
              <a:t>y especialmente las niñas han sido las más afectadas. </a:t>
            </a:r>
          </a:p>
          <a:p>
            <a:pPr lvl="0" algn="just">
              <a:tabLst>
                <a:tab pos="179388" algn="l"/>
              </a:tabLst>
            </a:pPr>
            <a:endParaRPr lang="es-E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docs.google.com/?attid=0.1&amp;pid=gmail&amp;thid=133a1f13cd80a499&amp;url=https%3A%2F%2Fmail.google.com%2Fmail%2F%3Fui%3D2%26ik%3Ddb7d97bdaf%26view%3Datt%26th%3D133a1f13cd80a499%26attid%3D0.1%26disp%3Dsafe%26zw&amp;docid=de35d60f1ffa4e3a6abcd3960a472686%7Cdc151ea26d4d7c0cd20f792ba7855354&amp;a=bi&amp;pagenumber=1&amp;w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https://docs.google.com/?attid=0.1&amp;pid=gmail&amp;thid=133a1f13cd80a499&amp;url=https%3A%2F%2Fmail.google.com%2Fmail%2F%3Fui%3D2%26ik%3Ddb7d97bdaf%26view%3Datt%26th%3D133a1f13cd80a499%26attid%3D0.1%26disp%3Dsafe%26zw&amp;docid=de35d60f1ffa4e3a6abcd3960a472686%7Cdc151ea26d4d7c0cd20f792ba7855354&amp;a=bi&amp;pagenumber=1&amp;w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https://docs.google.com/?attid=0.1&amp;pid=gmail&amp;thid=133a1f13cd80a499&amp;url=https%3A%2F%2Fmail.google.com%2Fmail%2F%3Fui%3D2%26ik%3Ddb7d97bdaf%26view%3Datt%26th%3D133a1f13cd80a499%26attid%3D0.1%26disp%3Dsafe%26zw&amp;docid=de35d60f1ffa4e3a6abcd3960a472686%7Cdc151ea26d4d7c0cd20f792ba7855354&amp;a=bi&amp;pagenumber=1&amp;w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https://docs.google.com/?attid=0.1&amp;pid=gmail&amp;thid=133a1f13cd80a499&amp;url=https%3A%2F%2Fmail.google.com%2Fmail%2F%3Fui%3D2%26ik%3Ddb7d97bdaf%26view%3Datt%26th%3D133a1f13cd80a499%26attid%3D0.1%26disp%3Dsafe%26zw&amp;docid=de35d60f1ffa4e3a6abcd3960a472686%7Cdc151ea26d4d7c0cd20f792ba7855354&amp;a=bi&amp;pagenumber=1&amp;w=1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7" name="16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9" y="0"/>
              <a:ext cx="846043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6" name="15 Grupo"/>
            <p:cNvGrpSpPr/>
            <p:nvPr/>
          </p:nvGrpSpPr>
          <p:grpSpPr>
            <a:xfrm>
              <a:off x="0" y="404664"/>
              <a:ext cx="8964488" cy="4893062"/>
              <a:chOff x="0" y="404664"/>
              <a:chExt cx="8964488" cy="4893062"/>
            </a:xfrm>
          </p:grpSpPr>
          <p:grpSp>
            <p:nvGrpSpPr>
              <p:cNvPr id="15" name="14 Grupo"/>
              <p:cNvGrpSpPr/>
              <p:nvPr/>
            </p:nvGrpSpPr>
            <p:grpSpPr>
              <a:xfrm>
                <a:off x="0" y="404664"/>
                <a:ext cx="8964488" cy="3280430"/>
                <a:chOff x="0" y="404664"/>
                <a:chExt cx="8964488" cy="3280430"/>
              </a:xfrm>
            </p:grpSpPr>
            <p:sp>
              <p:nvSpPr>
                <p:cNvPr id="11" name="10 CuadroTexto"/>
                <p:cNvSpPr txBox="1"/>
                <p:nvPr/>
              </p:nvSpPr>
              <p:spPr>
                <a:xfrm>
                  <a:off x="0" y="404664"/>
                  <a:ext cx="4067944" cy="83099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s-ES" sz="2400" b="1" dirty="0" smtClean="0"/>
                    <a:t>                                                                  POBLACIÓN BENEFICIARIA </a:t>
                  </a:r>
                  <a:endParaRPr lang="es-ES" sz="1700" dirty="0"/>
                </a:p>
              </p:txBody>
            </p:sp>
            <p:sp>
              <p:nvSpPr>
                <p:cNvPr id="9" name="8 CuadroTexto"/>
                <p:cNvSpPr txBox="1"/>
                <p:nvPr/>
              </p:nvSpPr>
              <p:spPr>
                <a:xfrm>
                  <a:off x="0" y="1556792"/>
                  <a:ext cx="8964488" cy="707886"/>
                </a:xfrm>
                <a:prstGeom prst="rect">
                  <a:avLst/>
                </a:prstGeom>
                <a:solidFill>
                  <a:srgbClr val="D42E12">
                    <a:alpha val="46000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es-ES" sz="2000" b="1" dirty="0" smtClean="0">
                      <a:latin typeface="Trebuchet MS" pitchFamily="34" charset="0"/>
                    </a:rPr>
                    <a:t>1856 </a:t>
                  </a:r>
                  <a:r>
                    <a:rPr lang="es-ES" sz="2000" b="1" dirty="0" smtClean="0">
                      <a:latin typeface="Trebuchet MS" pitchFamily="34" charset="0"/>
                    </a:rPr>
                    <a:t>menores de las 5 escuelas de educación primaria </a:t>
                  </a:r>
                  <a:endParaRPr lang="es-ES" sz="2000" b="1" dirty="0" smtClean="0">
                    <a:latin typeface="Trebuchet MS" pitchFamily="34" charset="0"/>
                  </a:endParaRPr>
                </a:p>
                <a:p>
                  <a:pPr lvl="0" algn="ctr"/>
                  <a:r>
                    <a:rPr lang="es-ES" sz="2000" b="1" dirty="0" smtClean="0">
                      <a:latin typeface="Trebuchet MS" pitchFamily="34" charset="0"/>
                    </a:rPr>
                    <a:t>(</a:t>
                  </a:r>
                  <a:r>
                    <a:rPr lang="es-ES" sz="2000" b="1" dirty="0" smtClean="0">
                      <a:latin typeface="Trebuchet MS" pitchFamily="34" charset="0"/>
                    </a:rPr>
                    <a:t>846 niñas y 1010 niños</a:t>
                  </a:r>
                  <a:r>
                    <a:rPr lang="es-ES" sz="2000" b="1" dirty="0" smtClean="0">
                      <a:latin typeface="Trebuchet MS" pitchFamily="34" charset="0"/>
                    </a:rPr>
                    <a:t>).</a:t>
                  </a:r>
                  <a:endParaRPr lang="es-ES" sz="2000" dirty="0"/>
                </a:p>
              </p:txBody>
            </p:sp>
            <p:sp>
              <p:nvSpPr>
                <p:cNvPr id="10" name="9 CuadroTexto"/>
                <p:cNvSpPr txBox="1"/>
                <p:nvPr/>
              </p:nvSpPr>
              <p:spPr>
                <a:xfrm>
                  <a:off x="0" y="2564904"/>
                  <a:ext cx="8964488" cy="400110"/>
                </a:xfrm>
                <a:prstGeom prst="rect">
                  <a:avLst/>
                </a:prstGeom>
                <a:solidFill>
                  <a:srgbClr val="00AB96">
                    <a:alpha val="43000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es-ES" sz="2000" b="1" dirty="0" smtClean="0">
                      <a:latin typeface="Trebuchet MS" pitchFamily="34" charset="0"/>
                    </a:rPr>
                    <a:t>235 niñas adolescentes que reciben el paquete higiénico. </a:t>
                  </a:r>
                  <a:endParaRPr lang="es-ES" sz="2000" b="1" dirty="0" smtClean="0">
                    <a:latin typeface="Trebuchet MS" pitchFamily="34" charset="0"/>
                  </a:endParaRPr>
                </a:p>
              </p:txBody>
            </p:sp>
            <p:sp>
              <p:nvSpPr>
                <p:cNvPr id="12" name="11 CuadroTexto"/>
                <p:cNvSpPr txBox="1"/>
                <p:nvPr/>
              </p:nvSpPr>
              <p:spPr>
                <a:xfrm>
                  <a:off x="0" y="3284984"/>
                  <a:ext cx="8964488" cy="400110"/>
                </a:xfrm>
                <a:prstGeom prst="rect">
                  <a:avLst/>
                </a:prstGeom>
                <a:solidFill>
                  <a:srgbClr val="FA9E0D">
                    <a:alpha val="47000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000" b="1" dirty="0" smtClean="0">
                      <a:latin typeface="Trebuchet MS" pitchFamily="34" charset="0"/>
                    </a:rPr>
                    <a:t>45 miembros de los Comités </a:t>
                  </a:r>
                  <a:r>
                    <a:rPr lang="es-ES" sz="2000" b="1" dirty="0" smtClean="0">
                      <a:latin typeface="Trebuchet MS" pitchFamily="34" charset="0"/>
                    </a:rPr>
                    <a:t>Escolares</a:t>
                  </a:r>
                  <a:endParaRPr lang="es-ES" sz="2000" b="1" dirty="0" smtClean="0">
                    <a:latin typeface="Trebuchet MS" pitchFamily="34" charset="0"/>
                  </a:endParaRPr>
                </a:p>
              </p:txBody>
            </p:sp>
          </p:grpSp>
          <p:sp>
            <p:nvSpPr>
              <p:cNvPr id="13" name="12 CuadroTexto"/>
              <p:cNvSpPr txBox="1"/>
              <p:nvPr/>
            </p:nvSpPr>
            <p:spPr>
              <a:xfrm>
                <a:off x="0" y="4005064"/>
                <a:ext cx="4355976" cy="1292662"/>
              </a:xfrm>
              <a:prstGeom prst="rect">
                <a:avLst/>
              </a:prstGeom>
              <a:solidFill>
                <a:srgbClr val="B8AFAC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2400" dirty="0" smtClean="0"/>
                  <a:t> </a:t>
                </a:r>
                <a:r>
                  <a:rPr lang="es-ES" b="1" dirty="0" smtClean="0">
                    <a:latin typeface="Trebuchet MS" pitchFamily="34" charset="0"/>
                  </a:rPr>
                  <a:t>De manera indirecta se beneficia a toda la población de las 5 comunidades correspondientes a cada una de las escuelas. 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docs.google.com/?attid=0.1&amp;pid=gmail&amp;thid=133a1f13cd80a499&amp;url=https%3A%2F%2Fmail.google.com%2Fmail%2F%3Fui%3D2%26ik%3Ddb7d97bdaf%26view%3Datt%26th%3D133a1f13cd80a499%26attid%3D0.1%26disp%3Dsafe%26zw&amp;docid=de35d60f1ffa4e3a6abcd3960a472686%7Cdc151ea26d4d7c0cd20f792ba7855354&amp;a=bi&amp;pagenumber=1&amp;w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https://docs.google.com/?attid=0.1&amp;pid=gmail&amp;thid=133a1f13cd80a499&amp;url=https%3A%2F%2Fmail.google.com%2Fmail%2F%3Fui%3D2%26ik%3Ddb7d97bdaf%26view%3Datt%26th%3D133a1f13cd80a499%26attid%3D0.1%26disp%3Dsafe%26zw&amp;docid=de35d60f1ffa4e3a6abcd3960a472686%7Cdc151ea26d4d7c0cd20f792ba7855354&amp;a=bi&amp;pagenumber=1&amp;w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https://docs.google.com/?attid=0.1&amp;pid=gmail&amp;thid=133a1f13cd80a499&amp;url=https%3A%2F%2Fmail.google.com%2Fmail%2F%3Fui%3D2%26ik%3Ddb7d97bdaf%26view%3Datt%26th%3D133a1f13cd80a499%26attid%3D0.1%26disp%3Dsafe%26zw&amp;docid=de35d60f1ffa4e3a6abcd3960a472686%7Cdc151ea26d4d7c0cd20f792ba7855354&amp;a=bi&amp;pagenumber=1&amp;w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https://docs.google.com/?attid=0.1&amp;pid=gmail&amp;thid=133a1f13cd80a499&amp;url=https%3A%2F%2Fmail.google.com%2Fmail%2F%3Fui%3D2%26ik%3Ddb7d97bdaf%26view%3Datt%26th%3D133a1f13cd80a499%26attid%3D0.1%26disp%3Dsafe%26zw&amp;docid=de35d60f1ffa4e3a6abcd3960a472686%7Cdc151ea26d4d7c0cd20f792ba7855354&amp;a=bi&amp;pagenumber=1&amp;w=1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460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18 Grupo"/>
          <p:cNvGrpSpPr/>
          <p:nvPr/>
        </p:nvGrpSpPr>
        <p:grpSpPr>
          <a:xfrm>
            <a:off x="0" y="-1"/>
            <a:ext cx="8927976" cy="6858001"/>
            <a:chOff x="0" y="-1"/>
            <a:chExt cx="8927976" cy="6858001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" y="-1"/>
              <a:ext cx="2693092" cy="204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7" name="16 Grupo"/>
            <p:cNvGrpSpPr/>
            <p:nvPr/>
          </p:nvGrpSpPr>
          <p:grpSpPr>
            <a:xfrm>
              <a:off x="0" y="1628800"/>
              <a:ext cx="8927976" cy="5229200"/>
              <a:chOff x="-93516" y="1628800"/>
              <a:chExt cx="9021492" cy="5229200"/>
            </a:xfrm>
          </p:grpSpPr>
          <p:sp>
            <p:nvSpPr>
              <p:cNvPr id="14" name="13 CuadroTexto"/>
              <p:cNvSpPr txBox="1"/>
              <p:nvPr/>
            </p:nvSpPr>
            <p:spPr>
              <a:xfrm>
                <a:off x="1763688" y="1628800"/>
                <a:ext cx="7164288" cy="3785652"/>
              </a:xfrm>
              <a:prstGeom prst="rect">
                <a:avLst/>
              </a:prstGeom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400" b="1" dirty="0" smtClean="0">
                    <a:latin typeface="Trebuchet MS" pitchFamily="34" charset="0"/>
                  </a:rPr>
                  <a:t>ACTIVIDADES</a:t>
                </a:r>
              </a:p>
              <a:p>
                <a:pPr lvl="0">
                  <a:buBlip>
                    <a:blip r:embed="rId4"/>
                  </a:buBlip>
                </a:pPr>
                <a:r>
                  <a:rPr lang="es-ES" b="1" dirty="0" smtClean="0">
                    <a:latin typeface="Trebuchet MS" pitchFamily="34" charset="0"/>
                  </a:rPr>
                  <a:t> Construcción </a:t>
                </a:r>
                <a:r>
                  <a:rPr lang="es-ES" b="1" dirty="0" smtClean="0">
                    <a:latin typeface="Trebuchet MS" pitchFamily="34" charset="0"/>
                  </a:rPr>
                  <a:t>de tanques de agua y canalizaciones en las </a:t>
                </a:r>
                <a:endParaRPr lang="es-ES" b="1" dirty="0" smtClean="0">
                  <a:latin typeface="Trebuchet MS" pitchFamily="34" charset="0"/>
                </a:endParaRPr>
              </a:p>
              <a:p>
                <a:pPr lvl="0"/>
                <a:r>
                  <a:rPr lang="es-ES" b="1" dirty="0" smtClean="0">
                    <a:latin typeface="Trebuchet MS" pitchFamily="34" charset="0"/>
                  </a:rPr>
                  <a:t> </a:t>
                </a:r>
                <a:r>
                  <a:rPr lang="es-ES" b="1" dirty="0" smtClean="0">
                    <a:latin typeface="Trebuchet MS" pitchFamily="34" charset="0"/>
                  </a:rPr>
                  <a:t>   escuelas</a:t>
                </a:r>
                <a:endParaRPr lang="es-ES" sz="2400" b="1" dirty="0" smtClean="0">
                  <a:latin typeface="Trebuchet MS" pitchFamily="34" charset="0"/>
                </a:endParaRPr>
              </a:p>
              <a:p>
                <a:pPr lvl="0">
                  <a:buBlip>
                    <a:blip r:embed="rId4"/>
                  </a:buBlip>
                </a:pPr>
                <a:r>
                  <a:rPr lang="es-ES" b="1" dirty="0" smtClean="0">
                    <a:latin typeface="Trebuchet MS" pitchFamily="34" charset="0"/>
                  </a:rPr>
                  <a:t> Construcción </a:t>
                </a:r>
                <a:r>
                  <a:rPr lang="es-ES" b="1" dirty="0" smtClean="0">
                    <a:latin typeface="Trebuchet MS" pitchFamily="34" charset="0"/>
                  </a:rPr>
                  <a:t>de letrinas en las escuelas</a:t>
                </a:r>
                <a:endParaRPr lang="es-ES" sz="2400" b="1" dirty="0" smtClean="0">
                  <a:latin typeface="Trebuchet MS" pitchFamily="34" charset="0"/>
                </a:endParaRPr>
              </a:p>
              <a:p>
                <a:pPr lvl="0">
                  <a:buBlip>
                    <a:blip r:embed="rId4"/>
                  </a:buBlip>
                </a:pPr>
                <a:r>
                  <a:rPr lang="es-ES" b="1" dirty="0" smtClean="0">
                    <a:latin typeface="Trebuchet MS" pitchFamily="34" charset="0"/>
                  </a:rPr>
                  <a:t> Reparto </a:t>
                </a:r>
                <a:r>
                  <a:rPr lang="es-ES" b="1" dirty="0" smtClean="0">
                    <a:latin typeface="Trebuchet MS" pitchFamily="34" charset="0"/>
                  </a:rPr>
                  <a:t>de paquetes higiénicos para las niñas</a:t>
                </a:r>
                <a:endParaRPr lang="es-ES" sz="2400" b="1" dirty="0" smtClean="0">
                  <a:latin typeface="Trebuchet MS" pitchFamily="34" charset="0"/>
                </a:endParaRPr>
              </a:p>
              <a:p>
                <a:pPr lvl="0">
                  <a:buBlip>
                    <a:blip r:embed="rId4"/>
                  </a:buBlip>
                </a:pPr>
                <a:r>
                  <a:rPr lang="es-ES" b="1" dirty="0" smtClean="0">
                    <a:latin typeface="Trebuchet MS" pitchFamily="34" charset="0"/>
                  </a:rPr>
                  <a:t> Creación </a:t>
                </a:r>
                <a:r>
                  <a:rPr lang="es-ES" b="1" dirty="0" smtClean="0">
                    <a:latin typeface="Trebuchet MS" pitchFamily="34" charset="0"/>
                  </a:rPr>
                  <a:t>de huertos escolares</a:t>
                </a:r>
                <a:endParaRPr lang="es-ES" sz="2400" b="1" dirty="0" smtClean="0">
                  <a:latin typeface="Trebuchet MS" pitchFamily="34" charset="0"/>
                </a:endParaRPr>
              </a:p>
              <a:p>
                <a:pPr lvl="0">
                  <a:buBlip>
                    <a:blip r:embed="rId4"/>
                  </a:buBlip>
                </a:pPr>
                <a:r>
                  <a:rPr lang="es-ES" b="1" dirty="0" smtClean="0">
                    <a:latin typeface="Trebuchet MS" pitchFamily="34" charset="0"/>
                  </a:rPr>
                  <a:t> Realización </a:t>
                </a:r>
                <a:r>
                  <a:rPr lang="es-ES" b="1" dirty="0" smtClean="0">
                    <a:latin typeface="Trebuchet MS" pitchFamily="34" charset="0"/>
                  </a:rPr>
                  <a:t>de talleres de formación para profesorado, </a:t>
                </a:r>
                <a:endParaRPr lang="es-ES" b="1" dirty="0" smtClean="0">
                  <a:latin typeface="Trebuchet MS" pitchFamily="34" charset="0"/>
                </a:endParaRPr>
              </a:p>
              <a:p>
                <a:pPr lvl="0"/>
                <a:r>
                  <a:rPr lang="es-ES" b="1" dirty="0" smtClean="0">
                    <a:latin typeface="Trebuchet MS" pitchFamily="34" charset="0"/>
                  </a:rPr>
                  <a:t>     padres y madres y menores </a:t>
                </a:r>
                <a:r>
                  <a:rPr lang="es-ES" b="1" dirty="0" smtClean="0">
                    <a:latin typeface="Trebuchet MS" pitchFamily="34" charset="0"/>
                  </a:rPr>
                  <a:t>sobre: </a:t>
                </a:r>
                <a:endParaRPr lang="es-ES" sz="2400" b="1" dirty="0" smtClean="0">
                  <a:latin typeface="Trebuchet MS" pitchFamily="34" charset="0"/>
                </a:endParaRPr>
              </a:p>
              <a:p>
                <a:pPr marL="2254250" lvl="1">
                  <a:buFont typeface="Wingdings" pitchFamily="2" charset="2"/>
                  <a:buChar char="§"/>
                </a:pPr>
                <a:r>
                  <a:rPr lang="es-ES" b="1" dirty="0" smtClean="0">
                    <a:latin typeface="Trebuchet MS" pitchFamily="34" charset="0"/>
                  </a:rPr>
                  <a:t>Gestión del agua</a:t>
                </a:r>
                <a:endParaRPr lang="es-ES" sz="2400" b="1" dirty="0" smtClean="0">
                  <a:latin typeface="Trebuchet MS" pitchFamily="34" charset="0"/>
                </a:endParaRPr>
              </a:p>
              <a:p>
                <a:pPr marL="2254250" lvl="1">
                  <a:buFont typeface="Wingdings" pitchFamily="2" charset="2"/>
                  <a:buChar char="§"/>
                </a:pPr>
                <a:r>
                  <a:rPr lang="es-ES" b="1" dirty="0" smtClean="0">
                    <a:latin typeface="Trebuchet MS" pitchFamily="34" charset="0"/>
                  </a:rPr>
                  <a:t>Higiene</a:t>
                </a:r>
                <a:endParaRPr lang="es-ES" sz="2400" b="1" dirty="0" smtClean="0">
                  <a:latin typeface="Trebuchet MS" pitchFamily="34" charset="0"/>
                </a:endParaRPr>
              </a:p>
              <a:p>
                <a:pPr marL="2254250" lvl="1">
                  <a:buFont typeface="Wingdings" pitchFamily="2" charset="2"/>
                  <a:buChar char="§"/>
                </a:pPr>
                <a:r>
                  <a:rPr lang="es-ES" b="1" dirty="0" smtClean="0">
                    <a:latin typeface="Trebuchet MS" pitchFamily="34" charset="0"/>
                  </a:rPr>
                  <a:t>Nutrición </a:t>
                </a:r>
                <a:endParaRPr lang="es-ES" sz="2400" b="1" dirty="0" smtClean="0">
                  <a:latin typeface="Trebuchet MS" pitchFamily="34" charset="0"/>
                </a:endParaRPr>
              </a:p>
              <a:p>
                <a:pPr marL="2254250" lvl="1">
                  <a:buFont typeface="Wingdings" pitchFamily="2" charset="2"/>
                  <a:buChar char="§"/>
                </a:pPr>
                <a:r>
                  <a:rPr lang="es-ES" b="1" dirty="0" smtClean="0">
                    <a:latin typeface="Trebuchet MS" pitchFamily="34" charset="0"/>
                  </a:rPr>
                  <a:t>Igualdad de oportunidades entre hombres y </a:t>
                </a:r>
                <a:r>
                  <a:rPr lang="es-ES" b="1" dirty="0" smtClean="0">
                    <a:latin typeface="Trebuchet MS" pitchFamily="34" charset="0"/>
                  </a:rPr>
                  <a:t>mujeres</a:t>
                </a:r>
                <a:endParaRPr lang="es-ES" dirty="0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93516" y="4005064"/>
                <a:ext cx="3705066" cy="28529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docs.google.com/?attid=0.1&amp;pid=gmail&amp;thid=133a1f13cd80a499&amp;url=https%3A%2F%2Fmail.google.com%2Fmail%2F%3Fui%3D2%26ik%3Ddb7d97bdaf%26view%3Datt%26th%3D133a1f13cd80a499%26attid%3D0.1%26disp%3Dsafe%26zw&amp;docid=de35d60f1ffa4e3a6abcd3960a472686%7Cdc151ea26d4d7c0cd20f792ba7855354&amp;a=bi&amp;pagenumber=1&amp;w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https://docs.google.com/?attid=0.1&amp;pid=gmail&amp;thid=133a1f13cd80a499&amp;url=https%3A%2F%2Fmail.google.com%2Fmail%2F%3Fui%3D2%26ik%3Ddb7d97bdaf%26view%3Datt%26th%3D133a1f13cd80a499%26attid%3D0.1%26disp%3Dsafe%26zw&amp;docid=de35d60f1ffa4e3a6abcd3960a472686%7Cdc151ea26d4d7c0cd20f792ba7855354&amp;a=bi&amp;pagenumber=1&amp;w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https://docs.google.com/?attid=0.1&amp;pid=gmail&amp;thid=133a1f13cd80a499&amp;url=https%3A%2F%2Fmail.google.com%2Fmail%2F%3Fui%3D2%26ik%3Ddb7d97bdaf%26view%3Datt%26th%3D133a1f13cd80a499%26attid%3D0.1%26disp%3Dsafe%26zw&amp;docid=de35d60f1ffa4e3a6abcd3960a472686%7Cdc151ea26d4d7c0cd20f792ba7855354&amp;a=bi&amp;pagenumber=1&amp;w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https://docs.google.com/?attid=0.1&amp;pid=gmail&amp;thid=133a1f13cd80a499&amp;url=https%3A%2F%2Fmail.google.com%2Fmail%2F%3Fui%3D2%26ik%3Ddb7d97bdaf%26view%3Datt%26th%3D133a1f13cd80a499%26attid%3D0.1%26disp%3Dsafe%26zw&amp;docid=de35d60f1ffa4e3a6abcd3960a472686%7Cdc151ea26d4d7c0cd20f792ba7855354&amp;a=bi&amp;pagenumber=1&amp;w=1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1" name="10 Grupo"/>
          <p:cNvGrpSpPr/>
          <p:nvPr/>
        </p:nvGrpSpPr>
        <p:grpSpPr>
          <a:xfrm>
            <a:off x="0" y="0"/>
            <a:ext cx="8783959" cy="6858000"/>
            <a:chOff x="0" y="0"/>
            <a:chExt cx="8783959" cy="6858000"/>
          </a:xfrm>
        </p:grpSpPr>
        <p:grpSp>
          <p:nvGrpSpPr>
            <p:cNvPr id="2" name="7 Grupo"/>
            <p:cNvGrpSpPr/>
            <p:nvPr/>
          </p:nvGrpSpPr>
          <p:grpSpPr>
            <a:xfrm>
              <a:off x="0" y="0"/>
              <a:ext cx="8783959" cy="6858000"/>
              <a:chOff x="0" y="0"/>
              <a:chExt cx="8783959" cy="6858000"/>
            </a:xfrm>
          </p:grpSpPr>
          <p:pic>
            <p:nvPicPr>
              <p:cNvPr id="1036" name="Picture 1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3528" y="0"/>
                <a:ext cx="8460431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4" name="13 Rectángulo"/>
              <p:cNvSpPr/>
              <p:nvPr/>
            </p:nvSpPr>
            <p:spPr>
              <a:xfrm>
                <a:off x="0" y="4005064"/>
                <a:ext cx="3686202" cy="1508105"/>
              </a:xfrm>
              <a:prstGeom prst="rect">
                <a:avLst/>
              </a:prstGeom>
              <a:solidFill>
                <a:srgbClr val="FA9E0D"/>
              </a:solidFill>
            </p:spPr>
            <p:txBody>
              <a:bodyPr wrap="square">
                <a:spAutoFit/>
              </a:bodyPr>
              <a:lstStyle/>
              <a:p>
                <a:pPr algn="ctr"/>
                <a:endParaRPr lang="es-ES" sz="2800" dirty="0" smtClean="0">
                  <a:latin typeface="BorisBlackBloxx" pitchFamily="2" charset="0"/>
                </a:endParaRPr>
              </a:p>
              <a:p>
                <a:pPr algn="ctr"/>
                <a:r>
                  <a:rPr lang="es-ES" sz="2800" dirty="0" smtClean="0">
                    <a:latin typeface="BorisBlackBloxx" pitchFamily="2" charset="0"/>
                  </a:rPr>
                  <a:t>Presupuesto:</a:t>
                </a:r>
              </a:p>
              <a:p>
                <a:pPr algn="ctr"/>
                <a:r>
                  <a:rPr lang="es-ES" sz="3600" dirty="0" smtClean="0"/>
                  <a:t>47.323,00 €</a:t>
                </a:r>
                <a:endParaRPr lang="es-ES" sz="3600" dirty="0" smtClean="0"/>
              </a:p>
            </p:txBody>
          </p:sp>
        </p:grpSp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12776"/>
              <a:ext cx="3936948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docs.google.com/?attid=0.1&amp;pid=gmail&amp;thid=133a1f13cd80a499&amp;url=https%3A%2F%2Fmail.google.com%2Fmail%2F%3Fui%3D2%26ik%3Ddb7d97bdaf%26view%3Datt%26th%3D133a1f13cd80a499%26attid%3D0.1%26disp%3Dsafe%26zw&amp;docid=de35d60f1ffa4e3a6abcd3960a472686%7Cdc151ea26d4d7c0cd20f792ba7855354&amp;a=bi&amp;pagenumber=1&amp;w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https://docs.google.com/?attid=0.1&amp;pid=gmail&amp;thid=133a1f13cd80a499&amp;url=https%3A%2F%2Fmail.google.com%2Fmail%2F%3Fui%3D2%26ik%3Ddb7d97bdaf%26view%3Datt%26th%3D133a1f13cd80a499%26attid%3D0.1%26disp%3Dsafe%26zw&amp;docid=de35d60f1ffa4e3a6abcd3960a472686%7Cdc151ea26d4d7c0cd20f792ba7855354&amp;a=bi&amp;pagenumber=1&amp;w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https://docs.google.com/?attid=0.1&amp;pid=gmail&amp;thid=133a1f13cd80a499&amp;url=https%3A%2F%2Fmail.google.com%2Fmail%2F%3Fui%3D2%26ik%3Ddb7d97bdaf%26view%3Datt%26th%3D133a1f13cd80a499%26attid%3D0.1%26disp%3Dsafe%26zw&amp;docid=de35d60f1ffa4e3a6abcd3960a472686%7Cdc151ea26d4d7c0cd20f792ba7855354&amp;a=bi&amp;pagenumber=1&amp;w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https://docs.google.com/?attid=0.1&amp;pid=gmail&amp;thid=133a1f13cd80a499&amp;url=https%3A%2F%2Fmail.google.com%2Fmail%2F%3Fui%3D2%26ik%3Ddb7d97bdaf%26view%3Datt%26th%3D133a1f13cd80a499%26attid%3D0.1%26disp%3Dsafe%26zw&amp;docid=de35d60f1ffa4e3a6abcd3960a472686%7Cdc151ea26d4d7c0cd20f792ba7855354&amp;a=bi&amp;pagenumber=1&amp;w=1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8" name="17 Grupo"/>
          <p:cNvGrpSpPr/>
          <p:nvPr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0"/>
              <a:ext cx="846043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7" name="16 Grupo"/>
            <p:cNvGrpSpPr/>
            <p:nvPr/>
          </p:nvGrpSpPr>
          <p:grpSpPr>
            <a:xfrm>
              <a:off x="-1" y="1628800"/>
              <a:ext cx="9144001" cy="4536504"/>
              <a:chOff x="-1" y="1628800"/>
              <a:chExt cx="9144001" cy="4536504"/>
            </a:xfrm>
          </p:grpSpPr>
          <p:pic>
            <p:nvPicPr>
              <p:cNvPr id="17411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1" y="1628800"/>
                <a:ext cx="6049457" cy="4536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7413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6084168" y="1628800"/>
                <a:ext cx="3059832" cy="22948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1756" y="4509120"/>
            <a:ext cx="3062244" cy="162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Rectángulo"/>
          <p:cNvSpPr/>
          <p:nvPr/>
        </p:nvSpPr>
        <p:spPr>
          <a:xfrm>
            <a:off x="5076056" y="3717032"/>
            <a:ext cx="4067944" cy="1015663"/>
          </a:xfrm>
          <a:prstGeom prst="rect">
            <a:avLst/>
          </a:prstGeom>
          <a:solidFill>
            <a:srgbClr val="D42E12">
              <a:alpha val="72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¡GRACIAS!</a:t>
            </a:r>
            <a:endParaRPr lang="es-ES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298</Words>
  <Application>Microsoft Office PowerPoint</Application>
  <PresentationFormat>Presentación en pantalla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SEDE</dc:creator>
  <cp:lastModifiedBy>SEDE</cp:lastModifiedBy>
  <cp:revision>12</cp:revision>
  <dcterms:created xsi:type="dcterms:W3CDTF">2011-12-01T10:30:16Z</dcterms:created>
  <dcterms:modified xsi:type="dcterms:W3CDTF">2011-12-01T12:19:47Z</dcterms:modified>
</cp:coreProperties>
</file>