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70" r:id="rId3"/>
    <p:sldId id="267" r:id="rId4"/>
    <p:sldId id="268" r:id="rId5"/>
    <p:sldId id="257" r:id="rId6"/>
    <p:sldId id="258" r:id="rId7"/>
    <p:sldId id="269" r:id="rId8"/>
    <p:sldId id="273" r:id="rId9"/>
    <p:sldId id="259" r:id="rId10"/>
    <p:sldId id="260" r:id="rId11"/>
    <p:sldId id="275" r:id="rId12"/>
    <p:sldId id="261" r:id="rId13"/>
    <p:sldId id="262" r:id="rId14"/>
    <p:sldId id="263" r:id="rId15"/>
    <p:sldId id="272" r:id="rId16"/>
    <p:sldId id="264" r:id="rId17"/>
    <p:sldId id="265" r:id="rId18"/>
    <p:sldId id="271" r:id="rId19"/>
    <p:sldId id="266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43857E-E921-4742-9A88-EDE01C0D2D34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0B85D6-8073-4EB5-89E9-3542DF6DA04E}" type="datetimeFigureOut">
              <a:rPr lang="es-ES" smtClean="0"/>
              <a:pPr/>
              <a:t>27/02/2016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37C51B-6315-4BFA-A32F-13A30D58F3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olandapolo@yahoo.e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VRKdakH6f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yolandapolo@yahoo.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2169388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dr.undp.org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Yolanda Polo Tejedor</a:t>
            </a:r>
          </a:p>
          <a:p>
            <a:r>
              <a:rPr lang="es-ES" dirty="0" smtClean="0">
                <a:hlinkClick r:id="rId2"/>
              </a:rPr>
              <a:t>yolandapolo@yahoo.es</a:t>
            </a:r>
            <a:endParaRPr lang="es-ES" dirty="0" smtClean="0"/>
          </a:p>
          <a:p>
            <a:r>
              <a:rPr lang="es-ES" dirty="0" smtClean="0"/>
              <a:t>@</a:t>
            </a:r>
            <a:r>
              <a:rPr lang="es-ES" dirty="0" err="1" smtClean="0"/>
              <a:t>yolandapolot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Género y Desarrollo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Proyectos de Desarrollo</a:t>
            </a:r>
            <a:endParaRPr lang="es-ES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s-ES" sz="3600" i="1" u="sng" dirty="0" smtClean="0"/>
              <a:t>Políticas específicas </a:t>
            </a:r>
            <a:r>
              <a:rPr lang="es-ES" sz="3600" dirty="0" smtClean="0"/>
              <a:t>– las mujeres son las destinatarias del proyectos</a:t>
            </a:r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r>
              <a:rPr lang="es-ES" sz="3600" i="1" u="sng" dirty="0" smtClean="0"/>
              <a:t>Políticas neutrales </a:t>
            </a:r>
            <a:r>
              <a:rPr lang="es-ES" sz="3600" dirty="0" smtClean="0"/>
              <a:t>– diferencian entre  hombres y mujeres pero no cuestionan las estructuras del sistema</a:t>
            </a:r>
          </a:p>
          <a:p>
            <a:pPr>
              <a:buFontTx/>
              <a:buChar char="-"/>
            </a:pPr>
            <a:endParaRPr lang="es-ES" sz="3600" dirty="0" smtClean="0"/>
          </a:p>
          <a:p>
            <a:pPr>
              <a:buFontTx/>
              <a:buChar char="-"/>
            </a:pPr>
            <a:r>
              <a:rPr lang="es-ES" sz="3600" i="1" u="sng" dirty="0" smtClean="0"/>
              <a:t>Políticas redistributivas</a:t>
            </a:r>
            <a:r>
              <a:rPr lang="es-ES" sz="3600" dirty="0" smtClean="0"/>
              <a:t> </a:t>
            </a:r>
            <a:r>
              <a:rPr lang="es-ES" sz="3600" dirty="0" smtClean="0"/>
              <a:t>- Cuestionan las estructuras discriminatorias y fomenta la igualdad de oportunidades entre hombres y </a:t>
            </a:r>
            <a:r>
              <a:rPr lang="es-ES" sz="3600" dirty="0" err="1" smtClean="0"/>
              <a:t>mujers</a:t>
            </a:r>
            <a:endParaRPr lang="es-E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 pesar de ello…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3600" dirty="0"/>
              <a:t>Feminización de la pobreza</a:t>
            </a:r>
          </a:p>
          <a:p>
            <a:pPr>
              <a:buFont typeface="Wingdings" pitchFamily="2" charset="2"/>
              <a:buNone/>
            </a:pPr>
            <a:endParaRPr lang="es-ES" dirty="0"/>
          </a:p>
          <a:p>
            <a:pPr algn="ctr">
              <a:buFont typeface="Wingdings" pitchFamily="2" charset="2"/>
              <a:buNone/>
            </a:pPr>
            <a:r>
              <a:rPr lang="es-ES" b="1" dirty="0"/>
              <a:t>70%</a:t>
            </a:r>
            <a:r>
              <a:rPr lang="es-ES" dirty="0"/>
              <a:t> de la población por debajo </a:t>
            </a:r>
          </a:p>
          <a:p>
            <a:pPr algn="ctr">
              <a:buFont typeface="Wingdings" pitchFamily="2" charset="2"/>
              <a:buNone/>
            </a:pPr>
            <a:r>
              <a:rPr lang="es-ES" dirty="0"/>
              <a:t>de la línea de la pobreza son mujeres </a:t>
            </a:r>
          </a:p>
          <a:p>
            <a:endParaRPr lang="es-ES" dirty="0"/>
          </a:p>
          <a:p>
            <a:endParaRPr lang="es-ES" dirty="0"/>
          </a:p>
          <a:p>
            <a:pPr lvl="2">
              <a:buFont typeface="Wingdings" pitchFamily="2" charset="2"/>
              <a:buNone/>
            </a:pPr>
            <a:r>
              <a:rPr lang="es-ES" sz="3600" dirty="0"/>
              <a:t>Qué está sucediendo…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>
                <a:effectLst/>
              </a:rPr>
              <a:t>Despolitización del concepto </a:t>
            </a:r>
            <a:r>
              <a:rPr lang="es-ES" sz="3600" b="1" i="1">
                <a:effectLst/>
              </a:rPr>
              <a:t>Género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" dirty="0" smtClean="0"/>
          </a:p>
          <a:p>
            <a:pPr>
              <a:lnSpc>
                <a:spcPct val="90000"/>
              </a:lnSpc>
            </a:pP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Desencuentro </a:t>
            </a:r>
            <a:r>
              <a:rPr lang="es-ES" dirty="0"/>
              <a:t>entre discurso político y práctica.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dirty="0"/>
          </a:p>
          <a:p>
            <a:pPr>
              <a:lnSpc>
                <a:spcPct val="90000"/>
              </a:lnSpc>
            </a:pPr>
            <a:r>
              <a:rPr lang="es-ES" dirty="0"/>
              <a:t>Utilización de conceptos de la teoría de género de forma autómata sin asumir cambios.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dirty="0"/>
          </a:p>
          <a:p>
            <a:pPr>
              <a:lnSpc>
                <a:spcPct val="90000"/>
              </a:lnSpc>
            </a:pPr>
            <a:r>
              <a:rPr lang="es-ES" dirty="0" err="1"/>
              <a:t>Desvirtuación</a:t>
            </a:r>
            <a:r>
              <a:rPr lang="es-ES" dirty="0"/>
              <a:t> del contenido de la teoría de género.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  <p:bldP spid="1925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b="1" u="sng" dirty="0" smtClean="0"/>
              <a:t/>
            </a:r>
            <a:br>
              <a:rPr lang="es-ES" sz="3200" b="1" u="sng" dirty="0" smtClean="0"/>
            </a:br>
            <a:r>
              <a:rPr lang="es-ES" sz="3200" b="1" u="sng" dirty="0" smtClean="0"/>
              <a:t/>
            </a:r>
            <a:br>
              <a:rPr lang="es-ES" sz="3200" b="1" u="sng" dirty="0" smtClean="0"/>
            </a:br>
            <a:r>
              <a:rPr lang="es-ES" sz="3200" b="1" u="sng" dirty="0" smtClean="0"/>
              <a:t/>
            </a:r>
            <a:br>
              <a:rPr lang="es-ES" sz="3200" b="1" u="sng" dirty="0" smtClean="0"/>
            </a:br>
            <a:r>
              <a:rPr lang="es-ES" sz="3200" b="1" u="sng" dirty="0" smtClean="0"/>
              <a:t/>
            </a:r>
            <a:br>
              <a:rPr lang="es-ES" sz="3200" b="1" u="sng" dirty="0" smtClean="0"/>
            </a:br>
            <a:r>
              <a:rPr lang="es-ES" sz="3200" b="1" u="sng" dirty="0" smtClean="0"/>
              <a:t/>
            </a:r>
            <a:br>
              <a:rPr lang="es-ES" sz="3200" b="1" u="sng" dirty="0" smtClean="0"/>
            </a:br>
            <a:r>
              <a:rPr lang="es-ES" sz="3200" b="1" u="sng" dirty="0" smtClean="0"/>
              <a:t/>
            </a:r>
            <a:br>
              <a:rPr lang="es-ES" sz="3200" b="1" u="sng" dirty="0" smtClean="0"/>
            </a:br>
            <a:r>
              <a:rPr lang="es-ES" sz="3200" b="1" u="sng" dirty="0" smtClean="0"/>
              <a:t>OJO, cuidado con…</a:t>
            </a:r>
            <a:endParaRPr lang="en-US" sz="3600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sz="2800" dirty="0"/>
              <a:t>Prejuicios: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dirty="0"/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chemeClr val="tx1"/>
                </a:solidFill>
              </a:rPr>
              <a:t>Conceptualización uniforme de la mujer.</a:t>
            </a:r>
          </a:p>
          <a:p>
            <a:pPr lvl="1">
              <a:lnSpc>
                <a:spcPct val="80000"/>
              </a:lnSpc>
            </a:pPr>
            <a:endParaRPr lang="es-ES" sz="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2400" u="sng" dirty="0">
                <a:solidFill>
                  <a:schemeClr val="tx1"/>
                </a:solidFill>
              </a:rPr>
              <a:t>Familia nuclear</a:t>
            </a:r>
            <a:r>
              <a:rPr lang="es-ES" sz="2400" dirty="0">
                <a:solidFill>
                  <a:schemeClr val="tx1"/>
                </a:solidFill>
              </a:rPr>
              <a:t> como punto de partida para el análisis (concepto occidental).</a:t>
            </a:r>
          </a:p>
          <a:p>
            <a:pPr lvl="1">
              <a:lnSpc>
                <a:spcPct val="80000"/>
              </a:lnSpc>
            </a:pPr>
            <a:endParaRPr lang="es-ES" sz="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chemeClr val="tx1"/>
                </a:solidFill>
              </a:rPr>
              <a:t>Subordinación de la mujer universal (hombre=sujeto vs. mujer=objeto)</a:t>
            </a:r>
          </a:p>
          <a:p>
            <a:pPr lvl="1">
              <a:lnSpc>
                <a:spcPct val="80000"/>
              </a:lnSpc>
            </a:pPr>
            <a:endParaRPr lang="es-ES" sz="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chemeClr val="tx1"/>
                </a:solidFill>
              </a:rPr>
              <a:t>Desarrollo = movimiento unilineal de la tradición a la modernidad.</a:t>
            </a:r>
          </a:p>
          <a:p>
            <a:pPr lvl="1">
              <a:lnSpc>
                <a:spcPct val="80000"/>
              </a:lnSpc>
            </a:pPr>
            <a:endParaRPr lang="es-ES" sz="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endParaRPr lang="es-ES" sz="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s-ES" sz="2400" dirty="0">
                <a:solidFill>
                  <a:schemeClr val="tx1"/>
                </a:solidFill>
              </a:rPr>
              <a:t>Mujeres de países en desarrollo, subordinadas y oprimidas.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  <p:bldP spid="1935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Ante los prejuicios: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/>
              <a:t>Diferencias </a:t>
            </a:r>
            <a:r>
              <a:rPr lang="es-ES" sz="2400" dirty="0" err="1"/>
              <a:t>intragenéricas</a:t>
            </a:r>
            <a:r>
              <a:rPr lang="es-ES" sz="2400" dirty="0"/>
              <a:t>: raza, etnia, edad, clase social, identidad sexual, etc.</a:t>
            </a:r>
          </a:p>
          <a:p>
            <a:pPr>
              <a:buFont typeface="Wingdings" pitchFamily="2" charset="2"/>
              <a:buNone/>
            </a:pPr>
            <a:endParaRPr lang="es-ES" sz="800" dirty="0"/>
          </a:p>
          <a:p>
            <a:r>
              <a:rPr lang="es-ES" sz="2400" dirty="0"/>
              <a:t>Concepto polisémico de familia.</a:t>
            </a:r>
          </a:p>
          <a:p>
            <a:endParaRPr lang="es-ES" sz="800" dirty="0"/>
          </a:p>
          <a:p>
            <a:r>
              <a:rPr lang="es-ES" sz="2400" dirty="0"/>
              <a:t>Protagonismo en determinadas áreas, estrategias de supervivencia, resistencia, renegociación, flexibilidad…</a:t>
            </a:r>
          </a:p>
          <a:p>
            <a:pPr>
              <a:buFont typeface="Wingdings" pitchFamily="2" charset="2"/>
              <a:buNone/>
            </a:pPr>
            <a:endParaRPr lang="es-ES" sz="800" dirty="0"/>
          </a:p>
          <a:p>
            <a:r>
              <a:rPr lang="es-ES" sz="2400" dirty="0" smtClean="0"/>
              <a:t>¿La </a:t>
            </a:r>
            <a:r>
              <a:rPr lang="es-ES" sz="2400" dirty="0"/>
              <a:t>modernidad supone, necesariamente, la equidad de género? </a:t>
            </a:r>
          </a:p>
          <a:p>
            <a:pPr>
              <a:buFont typeface="Wingdings" pitchFamily="2" charset="2"/>
              <a:buNone/>
            </a:pPr>
            <a:endParaRPr lang="es-ES" sz="800" dirty="0"/>
          </a:p>
          <a:p>
            <a:r>
              <a:rPr lang="es-ES" sz="2400" dirty="0" smtClean="0"/>
              <a:t>¿Cuál </a:t>
            </a:r>
            <a:r>
              <a:rPr lang="es-ES" sz="2400" dirty="0"/>
              <a:t>es el grado de opresión, subordinación de las “otras mujeres”? 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--------</a:t>
            </a:r>
            <a:endParaRPr lang="es-ES" sz="2400" dirty="0"/>
          </a:p>
          <a:p>
            <a:r>
              <a:rPr lang="es-ES" sz="2400" dirty="0" smtClean="0"/>
              <a:t>Masculinidades </a:t>
            </a:r>
          </a:p>
          <a:p>
            <a:endParaRPr lang="es-ES" sz="2400" dirty="0" smtClean="0"/>
          </a:p>
          <a:p>
            <a:r>
              <a:rPr lang="es-ES" sz="2400" dirty="0" smtClean="0"/>
              <a:t>Teoría </a:t>
            </a:r>
            <a:r>
              <a:rPr lang="es-ES" sz="2400" dirty="0" err="1" smtClean="0"/>
              <a:t>Queer</a:t>
            </a:r>
            <a:endParaRPr lang="es-ES" sz="2400" dirty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  <p:bldP spid="1945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3600" dirty="0" smtClean="0"/>
              <a:t>¿No te ha pasado que…?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>
                <a:hlinkClick r:id="rId2"/>
              </a:rPr>
              <a:t>https</a:t>
            </a:r>
            <a:r>
              <a:rPr lang="es-ES" dirty="0" smtClean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youtu.be/WVRKdakH6fw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/>
              <a:t>Propuesta</a:t>
            </a:r>
            <a:r>
              <a:rPr lang="en-US"/>
              <a:t>: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Ruptura</a:t>
            </a:r>
            <a:r>
              <a:rPr lang="en-US" dirty="0"/>
              <a:t> con:</a:t>
            </a:r>
          </a:p>
          <a:p>
            <a:endParaRPr lang="en-US" sz="1400" dirty="0"/>
          </a:p>
          <a:p>
            <a:pPr lvl="1"/>
            <a:r>
              <a:rPr lang="en-US" dirty="0"/>
              <a:t>ANDROCENTRISMO</a:t>
            </a:r>
          </a:p>
          <a:p>
            <a:pPr lvl="1"/>
            <a:r>
              <a:rPr lang="en-US" dirty="0"/>
              <a:t>ETNOCENTRISMO </a:t>
            </a:r>
          </a:p>
          <a:p>
            <a:pPr lvl="1"/>
            <a:r>
              <a:rPr lang="en-US" dirty="0"/>
              <a:t>PATERNALISMO</a:t>
            </a:r>
          </a:p>
          <a:p>
            <a:pPr>
              <a:buNone/>
            </a:pPr>
            <a:endParaRPr lang="en-US" sz="3200" dirty="0"/>
          </a:p>
          <a:p>
            <a:pPr algn="ctr">
              <a:buNone/>
            </a:pPr>
            <a:r>
              <a:rPr lang="en-US" b="1" u="sng" dirty="0" smtClean="0"/>
              <a:t>MUJERES </a:t>
            </a:r>
            <a:r>
              <a:rPr lang="en-US" b="1" u="sng" dirty="0"/>
              <a:t>COMO SUJETOS </a:t>
            </a:r>
            <a:r>
              <a:rPr lang="en-US" b="1" u="sng" dirty="0" smtClean="0"/>
              <a:t>ACTIVOS. 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/>
              <a:t>Responsabilidad</a:t>
            </a:r>
            <a:r>
              <a:rPr lang="en-US" b="1" dirty="0" smtClean="0"/>
              <a:t> de hombres y </a:t>
            </a:r>
            <a:r>
              <a:rPr lang="en-US" b="1" dirty="0" err="1" smtClean="0"/>
              <a:t>mujeres</a:t>
            </a:r>
            <a:endParaRPr lang="en-US" b="1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err="1" smtClean="0"/>
              <a:t>Urgencia</a:t>
            </a:r>
            <a:r>
              <a:rPr lang="en-US" b="1" dirty="0" smtClean="0"/>
              <a:t> de </a:t>
            </a:r>
            <a:r>
              <a:rPr lang="en-US" b="1" dirty="0" err="1" smtClean="0"/>
              <a:t>políticas</a:t>
            </a:r>
            <a:r>
              <a:rPr lang="en-US" b="1" dirty="0" smtClean="0"/>
              <a:t> </a:t>
            </a:r>
            <a:r>
              <a:rPr lang="en-US" b="1" dirty="0" err="1" smtClean="0"/>
              <a:t>públicas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</a:t>
            </a:r>
            <a:r>
              <a:rPr lang="en-US" b="1" dirty="0" err="1" smtClean="0"/>
              <a:t>combatan</a:t>
            </a:r>
            <a:r>
              <a:rPr lang="en-US" b="1" dirty="0" smtClean="0"/>
              <a:t> </a:t>
            </a:r>
            <a:r>
              <a:rPr lang="en-US" b="1" dirty="0" err="1" smtClean="0"/>
              <a:t>firmemente</a:t>
            </a:r>
            <a:r>
              <a:rPr lang="en-US" b="1" dirty="0" smtClean="0"/>
              <a:t>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desigualdades</a:t>
            </a:r>
            <a:r>
              <a:rPr lang="en-US" b="1" dirty="0" smtClean="0"/>
              <a:t> de </a:t>
            </a:r>
            <a:r>
              <a:rPr lang="en-US" b="1" dirty="0" err="1" smtClean="0"/>
              <a:t>género</a:t>
            </a:r>
            <a:endParaRPr lang="en-US" b="1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Mujer/es </a:t>
            </a:r>
            <a:r>
              <a:rPr lang="es-ES" dirty="0"/>
              <a:t>= Categoría Política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¿Qué </a:t>
            </a:r>
            <a:r>
              <a:rPr lang="es-ES" dirty="0"/>
              <a:t>entendemos por política?</a:t>
            </a:r>
          </a:p>
          <a:p>
            <a:pPr>
              <a:buFont typeface="Wingdings" pitchFamily="2" charset="2"/>
              <a:buNone/>
            </a:pPr>
            <a:endParaRPr lang="es-ES" dirty="0"/>
          </a:p>
          <a:p>
            <a:r>
              <a:rPr lang="es-ES" dirty="0"/>
              <a:t>Generadoras de estrategias.</a:t>
            </a:r>
          </a:p>
          <a:p>
            <a:r>
              <a:rPr lang="es-ES" dirty="0"/>
              <a:t>Persistencia y flexibilidad.</a:t>
            </a:r>
          </a:p>
          <a:p>
            <a:r>
              <a:rPr lang="es-ES" dirty="0"/>
              <a:t>Supervivencia, resistencia, autoafirmación</a:t>
            </a:r>
          </a:p>
          <a:p>
            <a:r>
              <a:rPr lang="es-ES" dirty="0"/>
              <a:t>Renegociación constante. </a:t>
            </a:r>
          </a:p>
          <a:p>
            <a:r>
              <a:rPr lang="es-ES" dirty="0"/>
              <a:t>Estrategias feministas / femeninas.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“Varón mujer algo difícil de entender. </a:t>
            </a:r>
          </a:p>
          <a:p>
            <a:pPr algn="ctr">
              <a:buNone/>
            </a:pPr>
            <a:r>
              <a:rPr lang="es-ES" dirty="0" smtClean="0"/>
              <a:t>Ahora es hora que nos dejen de joder </a:t>
            </a:r>
          </a:p>
          <a:p>
            <a:pPr algn="ctr">
              <a:buNone/>
            </a:pPr>
            <a:r>
              <a:rPr lang="es-ES" dirty="0" smtClean="0"/>
              <a:t>queriendo imponer una forma de ser </a:t>
            </a:r>
          </a:p>
          <a:p>
            <a:pPr algn="ctr">
              <a:buNone/>
            </a:pPr>
            <a:r>
              <a:rPr lang="es-ES" dirty="0" smtClean="0"/>
              <a:t>al varón a la mujer </a:t>
            </a:r>
          </a:p>
          <a:p>
            <a:pPr algn="ctr">
              <a:buNone/>
            </a:pPr>
            <a:r>
              <a:rPr lang="es-ES" dirty="0" smtClean="0"/>
              <a:t>que salga el ser que cada uno </a:t>
            </a:r>
            <a:r>
              <a:rPr lang="es-ES" smtClean="0"/>
              <a:t>quiere ser”. 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>
              <a:buNone/>
            </a:pPr>
            <a:r>
              <a:rPr lang="es-ES" sz="3200" i="1" dirty="0" smtClean="0"/>
              <a:t>¡Muchas gracias!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>
                <a:hlinkClick r:id="rId2"/>
              </a:rPr>
              <a:t>yolandapolo@yahoo.es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@</a:t>
            </a:r>
            <a:r>
              <a:rPr lang="es-ES" dirty="0" err="1" smtClean="0"/>
              <a:t>yolandapolot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Algunos conceptos iniciales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Feminismo</a:t>
            </a:r>
          </a:p>
          <a:p>
            <a:r>
              <a:rPr lang="es-ES" dirty="0" smtClean="0"/>
              <a:t>Deconstrucción </a:t>
            </a:r>
          </a:p>
          <a:p>
            <a:r>
              <a:rPr lang="es-ES" dirty="0" smtClean="0"/>
              <a:t>Feminización de la pobreza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Vídeo: </a:t>
            </a:r>
          </a:p>
          <a:p>
            <a:pPr>
              <a:buNone/>
            </a:pPr>
            <a:r>
              <a:rPr lang="es-ES" dirty="0" smtClean="0">
                <a:hlinkClick r:id="rId2"/>
              </a:rPr>
              <a:t>             http://vimeo.com/21693884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712968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		</a:t>
            </a:r>
            <a:r>
              <a:rPr lang="es-ES" u="sng" dirty="0" smtClean="0"/>
              <a:t>Sí</a:t>
            </a:r>
            <a:r>
              <a:rPr lang="es-ES" dirty="0" smtClean="0"/>
              <a:t>					</a:t>
            </a:r>
            <a:r>
              <a:rPr lang="es-ES" u="sng" dirty="0" smtClean="0"/>
              <a:t>NO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Construcción social               	Realidad biológica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s-ES" dirty="0" smtClean="0"/>
              <a:t>Se aprende				Genético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dirty="0" smtClean="0"/>
              <a:t>Cambiante				Inamovible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dirty="0" smtClean="0"/>
              <a:t>Propios de cada cultura		Universales</a:t>
            </a:r>
          </a:p>
          <a:p>
            <a:pPr>
              <a:buNone/>
            </a:pPr>
            <a:r>
              <a:rPr lang="es-ES" dirty="0" smtClean="0"/>
              <a:t>		</a:t>
            </a:r>
          </a:p>
          <a:p>
            <a:pPr algn="ctr">
              <a:buNone/>
            </a:pPr>
            <a:r>
              <a:rPr lang="es-ES" sz="3200" dirty="0" smtClean="0">
                <a:sym typeface="Wingdings" pitchFamily="2" charset="2"/>
              </a:rPr>
              <a:t> </a:t>
            </a:r>
            <a:r>
              <a:rPr lang="es-ES" sz="3200" i="1" dirty="0" err="1" smtClean="0">
                <a:sym typeface="Wingdings" pitchFamily="2" charset="2"/>
              </a:rPr>
              <a:t>Simone</a:t>
            </a:r>
            <a:r>
              <a:rPr lang="es-ES" sz="3200" i="1" dirty="0" smtClean="0">
                <a:sym typeface="Wingdings" pitchFamily="2" charset="2"/>
              </a:rPr>
              <a:t> de </a:t>
            </a:r>
            <a:r>
              <a:rPr lang="es-ES" sz="3200" i="1" dirty="0" err="1" smtClean="0">
                <a:sym typeface="Wingdings" pitchFamily="2" charset="2"/>
              </a:rPr>
              <a:t>Beauvoir</a:t>
            </a:r>
            <a:r>
              <a:rPr lang="es-ES" sz="3200" i="1" dirty="0" smtClean="0">
                <a:sym typeface="Wingdings" pitchFamily="2" charset="2"/>
              </a:rPr>
              <a:t>: no nacemos mujeres, nos hacemos mujeres. </a:t>
            </a:r>
            <a:endParaRPr lang="es-E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904656"/>
          </a:xfrm>
        </p:spPr>
        <p:txBody>
          <a:bodyPr>
            <a:no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sz="1400" dirty="0" smtClean="0"/>
          </a:p>
          <a:p>
            <a:r>
              <a:rPr lang="es-ES" dirty="0" smtClean="0"/>
              <a:t>Cambia de generación en generación</a:t>
            </a:r>
          </a:p>
          <a:p>
            <a:r>
              <a:rPr lang="es-ES" dirty="0" smtClean="0"/>
              <a:t>Cambia de un texto regional a otro</a:t>
            </a:r>
          </a:p>
          <a:p>
            <a:r>
              <a:rPr lang="es-ES" dirty="0" smtClean="0"/>
              <a:t>Cambia a lo largo del tiempo</a:t>
            </a:r>
          </a:p>
          <a:p>
            <a:r>
              <a:rPr lang="es-ES" dirty="0" smtClean="0"/>
              <a:t>Cambia como resultado de las políticas</a:t>
            </a:r>
          </a:p>
          <a:p>
            <a:pPr>
              <a:buNone/>
            </a:pPr>
            <a:endParaRPr lang="es-ES" dirty="0" smtClean="0"/>
          </a:p>
          <a:p>
            <a:pPr algn="ctr">
              <a:buFont typeface="Wingdings"/>
              <a:buChar char="à"/>
            </a:pPr>
            <a:r>
              <a:rPr lang="es-ES" sz="4000" dirty="0" smtClean="0">
                <a:sym typeface="Wingdings" pitchFamily="2" charset="2"/>
              </a:rPr>
              <a:t>La teoría de género es ante todo una propuesta </a:t>
            </a:r>
            <a:r>
              <a:rPr lang="es-ES" sz="4000" b="1" dirty="0" smtClean="0">
                <a:sym typeface="Wingdings" pitchFamily="2" charset="2"/>
              </a:rPr>
              <a:t>radicalmente</a:t>
            </a:r>
            <a:r>
              <a:rPr lang="es-ES" sz="4000" dirty="0" smtClean="0">
                <a:sym typeface="Wingdings" pitchFamily="2" charset="2"/>
              </a:rPr>
              <a:t> </a:t>
            </a:r>
            <a:r>
              <a:rPr lang="es-ES" sz="4000" b="1" dirty="0" smtClean="0">
                <a:sym typeface="Wingdings" pitchFamily="2" charset="2"/>
              </a:rPr>
              <a:t>política</a:t>
            </a:r>
            <a:endParaRPr lang="es-ES" sz="4000" b="1" dirty="0" smtClean="0"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s-ES" sz="4000" b="1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>
                <a:effectLst/>
              </a:rPr>
              <a:t>Género </a:t>
            </a:r>
            <a:r>
              <a:rPr lang="es-ES" u="sng" dirty="0" smtClean="0">
                <a:effectLst/>
              </a:rPr>
              <a:t>en </a:t>
            </a:r>
            <a:r>
              <a:rPr lang="es-ES" u="sng" dirty="0">
                <a:effectLst/>
              </a:rPr>
              <a:t>Desarrollo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b="1" dirty="0"/>
              <a:t>Enfoque MED</a:t>
            </a:r>
            <a:r>
              <a:rPr lang="es-ES" dirty="0"/>
              <a:t> (mujer en desarrollo, a. 70)</a:t>
            </a:r>
          </a:p>
          <a:p>
            <a:pPr lvl="1"/>
            <a:endParaRPr lang="es-ES" sz="900" dirty="0"/>
          </a:p>
          <a:p>
            <a:pPr lvl="1"/>
            <a:r>
              <a:rPr lang="es-ES" dirty="0"/>
              <a:t>Objetivos:</a:t>
            </a:r>
          </a:p>
          <a:p>
            <a:pPr lvl="2">
              <a:buFont typeface="Wingdings" pitchFamily="2" charset="2"/>
              <a:buNone/>
            </a:pPr>
            <a:endParaRPr lang="es-ES" dirty="0"/>
          </a:p>
          <a:p>
            <a:pPr lvl="2"/>
            <a:r>
              <a:rPr lang="es-ES" dirty="0"/>
              <a:t>Integrar la participación económica de “la mujer” en el desarrollo, sin cuestionar la división social del trabajo y las desigualdades entre hombres y mujeres. </a:t>
            </a:r>
          </a:p>
          <a:p>
            <a:pPr lvl="2">
              <a:buFont typeface="Wingdings" pitchFamily="2" charset="2"/>
              <a:buNone/>
            </a:pPr>
            <a:endParaRPr lang="es-ES" sz="1200" dirty="0"/>
          </a:p>
          <a:p>
            <a:pPr lvl="2"/>
            <a:r>
              <a:rPr lang="es-ES" dirty="0"/>
              <a:t>Satisfacer necesidades básicas.</a:t>
            </a:r>
          </a:p>
          <a:p>
            <a:pPr lvl="2">
              <a:buFont typeface="Wingdings" pitchFamily="2" charset="2"/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>
                <a:effectLst/>
              </a:rPr>
              <a:t>Género </a:t>
            </a:r>
            <a:r>
              <a:rPr lang="es-ES" u="sng" dirty="0" smtClean="0">
                <a:effectLst/>
              </a:rPr>
              <a:t>en </a:t>
            </a:r>
            <a:r>
              <a:rPr lang="es-ES" u="sng" dirty="0">
                <a:effectLst/>
              </a:rPr>
              <a:t>Desarrollo</a:t>
            </a:r>
            <a:endParaRPr lang="en-US" u="sng" dirty="0">
              <a:effectLst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err="1"/>
              <a:t>Enfoque</a:t>
            </a:r>
            <a:r>
              <a:rPr lang="en-US" b="1" dirty="0"/>
              <a:t> GED</a:t>
            </a:r>
            <a:r>
              <a:rPr lang="en-US" dirty="0"/>
              <a:t> (</a:t>
            </a:r>
            <a:r>
              <a:rPr lang="en-US" dirty="0" err="1"/>
              <a:t>género</a:t>
            </a:r>
            <a:r>
              <a:rPr lang="en-US" dirty="0"/>
              <a:t> en </a:t>
            </a:r>
            <a:r>
              <a:rPr lang="en-US" dirty="0" err="1"/>
              <a:t>desarrollo</a:t>
            </a:r>
            <a:r>
              <a:rPr lang="en-US" sz="2400" dirty="0"/>
              <a:t>, a. 80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 lvl="1"/>
            <a:r>
              <a:rPr lang="en-US" dirty="0" err="1"/>
              <a:t>Objetivos</a:t>
            </a:r>
            <a:r>
              <a:rPr lang="en-US" dirty="0"/>
              <a:t>: </a:t>
            </a:r>
          </a:p>
          <a:p>
            <a:pPr lvl="1"/>
            <a:endParaRPr lang="en-US" dirty="0"/>
          </a:p>
          <a:p>
            <a:pPr lvl="2"/>
            <a:r>
              <a:rPr lang="en-US" dirty="0" err="1"/>
              <a:t>Obtener</a:t>
            </a:r>
            <a:r>
              <a:rPr lang="en-US" dirty="0"/>
              <a:t> la </a:t>
            </a:r>
            <a:r>
              <a:rPr lang="en-US" dirty="0" err="1"/>
              <a:t>igualdad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mujeres</a:t>
            </a:r>
            <a:r>
              <a:rPr lang="en-US" dirty="0"/>
              <a:t> en el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desarrollo</a:t>
            </a:r>
            <a:r>
              <a:rPr lang="en-US" dirty="0"/>
              <a:t> (</a:t>
            </a:r>
            <a:r>
              <a:rPr lang="en-US" dirty="0" err="1"/>
              <a:t>sujetos</a:t>
            </a:r>
            <a:r>
              <a:rPr lang="en-US" dirty="0"/>
              <a:t> </a:t>
            </a:r>
            <a:r>
              <a:rPr lang="en-US" dirty="0" err="1"/>
              <a:t>activos</a:t>
            </a:r>
            <a:r>
              <a:rPr lang="en-US" dirty="0"/>
              <a:t>) a </a:t>
            </a:r>
            <a:r>
              <a:rPr lang="en-US" dirty="0" err="1"/>
              <a:t>partir</a:t>
            </a:r>
            <a:r>
              <a:rPr lang="en-US" dirty="0"/>
              <a:t> del </a:t>
            </a:r>
            <a:r>
              <a:rPr lang="en-US" dirty="0" err="1"/>
              <a:t>análisis</a:t>
            </a:r>
            <a:r>
              <a:rPr lang="en-US" dirty="0"/>
              <a:t> del </a:t>
            </a:r>
            <a:r>
              <a:rPr lang="en-US" dirty="0" err="1"/>
              <a:t>patriarcado</a:t>
            </a:r>
            <a:r>
              <a:rPr lang="en-US" dirty="0"/>
              <a:t> y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desigualdades</a:t>
            </a:r>
            <a:r>
              <a:rPr lang="en-US" dirty="0"/>
              <a:t>. </a:t>
            </a:r>
          </a:p>
          <a:p>
            <a:pPr lvl="2">
              <a:buFont typeface="Wingdings" pitchFamily="2" charset="2"/>
              <a:buNone/>
            </a:pPr>
            <a:endParaRPr lang="en-US" sz="1200" dirty="0"/>
          </a:p>
          <a:p>
            <a:pPr lvl="2"/>
            <a:r>
              <a:rPr lang="en-US" dirty="0" err="1"/>
              <a:t>Satisfacer</a:t>
            </a:r>
            <a:r>
              <a:rPr lang="en-US" dirty="0"/>
              <a:t> </a:t>
            </a:r>
            <a:r>
              <a:rPr lang="en-US" dirty="0" err="1"/>
              <a:t>intereses</a:t>
            </a:r>
            <a:r>
              <a:rPr lang="en-US" dirty="0"/>
              <a:t> </a:t>
            </a:r>
            <a:r>
              <a:rPr lang="en-US" dirty="0" err="1"/>
              <a:t>estratégicos</a:t>
            </a:r>
            <a:r>
              <a:rPr lang="en-US" dirty="0"/>
              <a:t>.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Relaciones </a:t>
            </a:r>
            <a:r>
              <a:rPr lang="es-ES" dirty="0" smtClean="0"/>
              <a:t>de poder</a:t>
            </a:r>
          </a:p>
          <a:p>
            <a:r>
              <a:rPr lang="es-ES" dirty="0" smtClean="0"/>
              <a:t>Roles: productivo – reproductivo – social</a:t>
            </a:r>
          </a:p>
          <a:p>
            <a:r>
              <a:rPr lang="es-ES" dirty="0" smtClean="0"/>
              <a:t>Triples jornadas</a:t>
            </a:r>
          </a:p>
          <a:p>
            <a:r>
              <a:rPr lang="es-ES" dirty="0" smtClean="0"/>
              <a:t>Necesidades básicas, intereses estratégicos</a:t>
            </a:r>
          </a:p>
          <a:p>
            <a:r>
              <a:rPr lang="es-ES" dirty="0" smtClean="0"/>
              <a:t>Condición y posición </a:t>
            </a:r>
            <a:endParaRPr lang="es-ES" dirty="0" smtClean="0"/>
          </a:p>
          <a:p>
            <a:r>
              <a:rPr lang="es-ES" dirty="0" smtClean="0"/>
              <a:t>Empoderamiento </a:t>
            </a:r>
            <a:r>
              <a:rPr lang="es-ES" dirty="0" smtClean="0">
                <a:sym typeface="Wingdings" pitchFamily="2" charset="2"/>
              </a:rPr>
              <a:t> de suma positiva </a:t>
            </a:r>
            <a:endParaRPr lang="es-ES" dirty="0" smtClean="0"/>
          </a:p>
          <a:p>
            <a:r>
              <a:rPr lang="es-ES" dirty="0" err="1" smtClean="0"/>
              <a:t>Mainstreaming</a:t>
            </a:r>
            <a:r>
              <a:rPr lang="es-ES" dirty="0" smtClean="0"/>
              <a:t> / </a:t>
            </a:r>
            <a:r>
              <a:rPr lang="es-ES" dirty="0" err="1" smtClean="0"/>
              <a:t>Transversalidad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Igualdad vs. Equidad</a:t>
            </a:r>
            <a:endParaRPr lang="es-ES" dirty="0"/>
          </a:p>
        </p:txBody>
      </p:sp>
      <p:pic>
        <p:nvPicPr>
          <p:cNvPr id="6" name="5 Marcador de contenido" descr="equidad-vs-igualda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89082" y="1527175"/>
            <a:ext cx="5729323" cy="4572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Indicadores</a:t>
            </a:r>
            <a:r>
              <a:rPr lang="en-US" sz="3200" b="1" dirty="0"/>
              <a:t> de </a:t>
            </a:r>
            <a:r>
              <a:rPr lang="en-US" sz="3200" b="1" dirty="0" err="1"/>
              <a:t>género</a:t>
            </a:r>
            <a:r>
              <a:rPr lang="en-US" sz="3200" b="1" dirty="0"/>
              <a:t> - </a:t>
            </a:r>
            <a:r>
              <a:rPr lang="en-US" sz="3200" dirty="0"/>
              <a:t>ONU</a:t>
            </a:r>
          </a:p>
        </p:txBody>
      </p:sp>
      <p:graphicFrame>
        <p:nvGraphicFramePr>
          <p:cNvPr id="189509" name="Group 69"/>
          <p:cNvGraphicFramePr>
            <a:graphicFrameLocks noGrp="1"/>
          </p:cNvGraphicFramePr>
          <p:nvPr>
            <p:ph type="tbl" idx="1"/>
          </p:nvPr>
        </p:nvGraphicFramePr>
        <p:xfrm>
          <a:off x="467544" y="1556792"/>
          <a:ext cx="8229600" cy="500634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IDG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Índice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Desarrollo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Género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IPG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Índice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Potenciación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Género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Esperanza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vida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al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nacer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para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M. y H.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Escaños ocupados por M. en parlamentos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Tasa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alfabetización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mujeres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y hombres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M. en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puestos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ejecutivos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administrativos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Tasa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bruta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matriculación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combinada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M y 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Mujeres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en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puestos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profesionales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técnicos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Salario per cápta de Mujeres y Hombres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Salario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per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cápita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mujeres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hlinkClick r:id="rId2"/>
                        </a:rPr>
                        <a:t>www.hdr.undp.org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147</TotalTime>
  <Words>615</Words>
  <Application>Microsoft Office PowerPoint</Application>
  <PresentationFormat>Presentación en pantalla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Civil</vt:lpstr>
      <vt:lpstr>Género y Desarrollo</vt:lpstr>
      <vt:lpstr>Algunos conceptos iniciales</vt:lpstr>
      <vt:lpstr>Diapositiva 3</vt:lpstr>
      <vt:lpstr>Diapositiva 4</vt:lpstr>
      <vt:lpstr>Género en Desarrollo</vt:lpstr>
      <vt:lpstr>Género en Desarrollo</vt:lpstr>
      <vt:lpstr>Diapositiva 7</vt:lpstr>
      <vt:lpstr>Igualdad vs. Equidad</vt:lpstr>
      <vt:lpstr>Indicadores de género - ONU</vt:lpstr>
      <vt:lpstr>Proyectos de Desarrollo</vt:lpstr>
      <vt:lpstr>A pesar de ello… </vt:lpstr>
      <vt:lpstr>Despolitización del concepto Género</vt:lpstr>
      <vt:lpstr>      OJO, cuidado con…</vt:lpstr>
      <vt:lpstr>Ante los prejuicios:</vt:lpstr>
      <vt:lpstr>Diapositiva 15</vt:lpstr>
      <vt:lpstr>Propuesta:</vt:lpstr>
      <vt:lpstr>Mujer/es = Categoría Política</vt:lpstr>
      <vt:lpstr>Diapositiva 18</vt:lpstr>
      <vt:lpstr>Diapositiva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Género y Desarrollo</dc:title>
  <dc:creator>Yolanda</dc:creator>
  <cp:lastModifiedBy>Yolanda</cp:lastModifiedBy>
  <cp:revision>19</cp:revision>
  <dcterms:created xsi:type="dcterms:W3CDTF">2014-02-22T11:41:19Z</dcterms:created>
  <dcterms:modified xsi:type="dcterms:W3CDTF">2016-02-27T13:09:23Z</dcterms:modified>
</cp:coreProperties>
</file>