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8" r:id="rId2"/>
    <p:sldId id="259" r:id="rId3"/>
    <p:sldId id="260" r:id="rId4"/>
    <p:sldId id="264" r:id="rId5"/>
    <p:sldId id="263" r:id="rId6"/>
    <p:sldId id="262" r:id="rId7"/>
    <p:sldId id="265" r:id="rId8"/>
    <p:sldId id="280" r:id="rId9"/>
    <p:sldId id="284" r:id="rId10"/>
    <p:sldId id="266" r:id="rId11"/>
    <p:sldId id="279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5" r:id="rId21"/>
    <p:sldId id="281" r:id="rId22"/>
    <p:sldId id="285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44A21-554E-44DB-8783-F0C12FCC98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C169CC-0BD8-4E62-A409-1CB8D44FA93B}">
      <dgm:prSet phldrT="[Texto]"/>
      <dgm:spPr>
        <a:solidFill>
          <a:srgbClr val="00B0F0"/>
        </a:solidFill>
      </dgm:spPr>
      <dgm:t>
        <a:bodyPr/>
        <a:lstStyle/>
        <a:p>
          <a:r>
            <a:rPr lang="es-ES" dirty="0" smtClean="0"/>
            <a:t>Yo </a:t>
          </a:r>
          <a:endParaRPr lang="es-ES" dirty="0"/>
        </a:p>
      </dgm:t>
    </dgm:pt>
    <dgm:pt modelId="{6487E42C-9E41-4900-82C4-65098AE526E0}" type="parTrans" cxnId="{EB1D8AF9-7AB9-48FA-9590-9E9815AEC6CC}">
      <dgm:prSet/>
      <dgm:spPr/>
      <dgm:t>
        <a:bodyPr/>
        <a:lstStyle/>
        <a:p>
          <a:endParaRPr lang="es-ES"/>
        </a:p>
      </dgm:t>
    </dgm:pt>
    <dgm:pt modelId="{3F9A0BD7-B96B-4267-AD92-C01194833765}" type="sibTrans" cxnId="{EB1D8AF9-7AB9-48FA-9590-9E9815AEC6CC}">
      <dgm:prSet/>
      <dgm:spPr/>
      <dgm:t>
        <a:bodyPr/>
        <a:lstStyle/>
        <a:p>
          <a:endParaRPr lang="es-ES"/>
        </a:p>
      </dgm:t>
    </dgm:pt>
    <dgm:pt modelId="{C4E94A59-5DB2-46D3-9FB7-A9D3BA3EF2D1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 smtClean="0"/>
            <a:t>Los míos </a:t>
          </a:r>
          <a:endParaRPr lang="es-ES" dirty="0"/>
        </a:p>
      </dgm:t>
    </dgm:pt>
    <dgm:pt modelId="{FAABEE6D-2F9D-4911-BFFC-836489E77B06}" type="parTrans" cxnId="{F76DCBED-31A7-4923-A895-1DF39FF92848}">
      <dgm:prSet/>
      <dgm:spPr/>
      <dgm:t>
        <a:bodyPr/>
        <a:lstStyle/>
        <a:p>
          <a:endParaRPr lang="es-ES"/>
        </a:p>
      </dgm:t>
    </dgm:pt>
    <dgm:pt modelId="{8D4DE8F2-45F9-41E6-9BC5-DDFCEDE12FDF}" type="sibTrans" cxnId="{F76DCBED-31A7-4923-A895-1DF39FF92848}">
      <dgm:prSet/>
      <dgm:spPr/>
      <dgm:t>
        <a:bodyPr/>
        <a:lstStyle/>
        <a:p>
          <a:endParaRPr lang="es-ES"/>
        </a:p>
      </dgm:t>
    </dgm:pt>
    <dgm:pt modelId="{08F47694-F929-4F15-945C-AA4C0816B817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 smtClean="0"/>
            <a:t>Los otros</a:t>
          </a:r>
          <a:endParaRPr lang="es-ES" dirty="0"/>
        </a:p>
      </dgm:t>
    </dgm:pt>
    <dgm:pt modelId="{55321925-0EB4-4BC0-91EB-92430264036E}" type="parTrans" cxnId="{93BEE330-190D-40FD-B98B-E1569603ABDD}">
      <dgm:prSet/>
      <dgm:spPr/>
      <dgm:t>
        <a:bodyPr/>
        <a:lstStyle/>
        <a:p>
          <a:endParaRPr lang="es-ES"/>
        </a:p>
      </dgm:t>
    </dgm:pt>
    <dgm:pt modelId="{57B93374-A2CF-4644-A7B6-0D5862B44BBE}" type="sibTrans" cxnId="{93BEE330-190D-40FD-B98B-E1569603ABDD}">
      <dgm:prSet/>
      <dgm:spPr/>
      <dgm:t>
        <a:bodyPr/>
        <a:lstStyle/>
        <a:p>
          <a:endParaRPr lang="es-ES"/>
        </a:p>
      </dgm:t>
    </dgm:pt>
    <dgm:pt modelId="{4BDB403E-60C9-4ED8-8C85-A186BA404E30}" type="pres">
      <dgm:prSet presAssocID="{11444A21-554E-44DB-8783-F0C12FCC98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104DFA-39D7-4EAF-A90A-EA70A5DB7069}" type="pres">
      <dgm:prSet presAssocID="{14C169CC-0BD8-4E62-A409-1CB8D44FA93B}" presName="node" presStyleLbl="node1" presStyleIdx="0" presStyleCnt="3" custRadScaleRad="73053" custRadScaleInc="7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0B3F73-63A1-4D48-87E3-9E58C2EEE206}" type="pres">
      <dgm:prSet presAssocID="{3F9A0BD7-B96B-4267-AD92-C01194833765}" presName="sibTrans" presStyleLbl="sibTrans2D1" presStyleIdx="0" presStyleCnt="3"/>
      <dgm:spPr/>
      <dgm:t>
        <a:bodyPr/>
        <a:lstStyle/>
        <a:p>
          <a:endParaRPr lang="es-ES"/>
        </a:p>
      </dgm:t>
    </dgm:pt>
    <dgm:pt modelId="{BC7B3917-F821-47EC-B905-80F32E6DE82C}" type="pres">
      <dgm:prSet presAssocID="{3F9A0BD7-B96B-4267-AD92-C01194833765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6909AFFC-DECC-45CD-89F8-6B5FE7B24DA0}" type="pres">
      <dgm:prSet presAssocID="{C4E94A59-5DB2-46D3-9FB7-A9D3BA3EF2D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B5427B-FA79-4D01-A3FD-874E81FDFD13}" type="pres">
      <dgm:prSet presAssocID="{8D4DE8F2-45F9-41E6-9BC5-DDFCEDE12FDF}" presName="sibTrans" presStyleLbl="sibTrans2D1" presStyleIdx="1" presStyleCnt="3"/>
      <dgm:spPr/>
      <dgm:t>
        <a:bodyPr/>
        <a:lstStyle/>
        <a:p>
          <a:endParaRPr lang="es-ES"/>
        </a:p>
      </dgm:t>
    </dgm:pt>
    <dgm:pt modelId="{DBBBC51D-4F2C-4CB1-BC8F-74AB3B01370C}" type="pres">
      <dgm:prSet presAssocID="{8D4DE8F2-45F9-41E6-9BC5-DDFCEDE12FDF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8AD6B39-6F8C-44BE-9747-80F71414B8DF}" type="pres">
      <dgm:prSet presAssocID="{08F47694-F929-4F15-945C-AA4C0816B8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6867AF-536B-4D5A-BAC9-274555FA0FC8}" type="pres">
      <dgm:prSet presAssocID="{57B93374-A2CF-4644-A7B6-0D5862B44BBE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6B25303-37B9-4B6F-9724-028DCCE60168}" type="pres">
      <dgm:prSet presAssocID="{57B93374-A2CF-4644-A7B6-0D5862B44BBE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C5B88CB7-231D-4A2A-9A53-3B1DED4CA524}" type="presOf" srcId="{3F9A0BD7-B96B-4267-AD92-C01194833765}" destId="{000B3F73-63A1-4D48-87E3-9E58C2EEE206}" srcOrd="0" destOrd="0" presId="urn:microsoft.com/office/officeart/2005/8/layout/cycle2"/>
    <dgm:cxn modelId="{5BF3FD8F-B16E-4575-BA48-3AEB3BF7C348}" type="presOf" srcId="{57B93374-A2CF-4644-A7B6-0D5862B44BBE}" destId="{76B25303-37B9-4B6F-9724-028DCCE60168}" srcOrd="1" destOrd="0" presId="urn:microsoft.com/office/officeart/2005/8/layout/cycle2"/>
    <dgm:cxn modelId="{F76DCBED-31A7-4923-A895-1DF39FF92848}" srcId="{11444A21-554E-44DB-8783-F0C12FCC9892}" destId="{C4E94A59-5DB2-46D3-9FB7-A9D3BA3EF2D1}" srcOrd="1" destOrd="0" parTransId="{FAABEE6D-2F9D-4911-BFFC-836489E77B06}" sibTransId="{8D4DE8F2-45F9-41E6-9BC5-DDFCEDE12FDF}"/>
    <dgm:cxn modelId="{9528BD85-804B-4BB3-85BE-F2C0E91A0C9B}" type="presOf" srcId="{57B93374-A2CF-4644-A7B6-0D5862B44BBE}" destId="{F06867AF-536B-4D5A-BAC9-274555FA0FC8}" srcOrd="0" destOrd="0" presId="urn:microsoft.com/office/officeart/2005/8/layout/cycle2"/>
    <dgm:cxn modelId="{EB1D8AF9-7AB9-48FA-9590-9E9815AEC6CC}" srcId="{11444A21-554E-44DB-8783-F0C12FCC9892}" destId="{14C169CC-0BD8-4E62-A409-1CB8D44FA93B}" srcOrd="0" destOrd="0" parTransId="{6487E42C-9E41-4900-82C4-65098AE526E0}" sibTransId="{3F9A0BD7-B96B-4267-AD92-C01194833765}"/>
    <dgm:cxn modelId="{3C0A8A31-1064-464C-A50A-54E0449570E2}" type="presOf" srcId="{C4E94A59-5DB2-46D3-9FB7-A9D3BA3EF2D1}" destId="{6909AFFC-DECC-45CD-89F8-6B5FE7B24DA0}" srcOrd="0" destOrd="0" presId="urn:microsoft.com/office/officeart/2005/8/layout/cycle2"/>
    <dgm:cxn modelId="{AB0E2CB2-C701-42E7-A92B-CBE28697FAFA}" type="presOf" srcId="{8D4DE8F2-45F9-41E6-9BC5-DDFCEDE12FDF}" destId="{DBBBC51D-4F2C-4CB1-BC8F-74AB3B01370C}" srcOrd="1" destOrd="0" presId="urn:microsoft.com/office/officeart/2005/8/layout/cycle2"/>
    <dgm:cxn modelId="{AAC1EB10-BCC7-45EC-B37A-C72DAC3BAB84}" type="presOf" srcId="{08F47694-F929-4F15-945C-AA4C0816B817}" destId="{78AD6B39-6F8C-44BE-9747-80F71414B8DF}" srcOrd="0" destOrd="0" presId="urn:microsoft.com/office/officeart/2005/8/layout/cycle2"/>
    <dgm:cxn modelId="{89D40CB1-B1E2-4C4B-9A4A-30D56CE17EB5}" type="presOf" srcId="{11444A21-554E-44DB-8783-F0C12FCC9892}" destId="{4BDB403E-60C9-4ED8-8C85-A186BA404E30}" srcOrd="0" destOrd="0" presId="urn:microsoft.com/office/officeart/2005/8/layout/cycle2"/>
    <dgm:cxn modelId="{5CD7E1E8-2DBA-4605-9CDB-F81DFF9794F5}" type="presOf" srcId="{14C169CC-0BD8-4E62-A409-1CB8D44FA93B}" destId="{7E104DFA-39D7-4EAF-A90A-EA70A5DB7069}" srcOrd="0" destOrd="0" presId="urn:microsoft.com/office/officeart/2005/8/layout/cycle2"/>
    <dgm:cxn modelId="{93BEE330-190D-40FD-B98B-E1569603ABDD}" srcId="{11444A21-554E-44DB-8783-F0C12FCC9892}" destId="{08F47694-F929-4F15-945C-AA4C0816B817}" srcOrd="2" destOrd="0" parTransId="{55321925-0EB4-4BC0-91EB-92430264036E}" sibTransId="{57B93374-A2CF-4644-A7B6-0D5862B44BBE}"/>
    <dgm:cxn modelId="{E0CFBBAD-3D11-479E-B811-EA09DCB98BBA}" type="presOf" srcId="{3F9A0BD7-B96B-4267-AD92-C01194833765}" destId="{BC7B3917-F821-47EC-B905-80F32E6DE82C}" srcOrd="1" destOrd="0" presId="urn:microsoft.com/office/officeart/2005/8/layout/cycle2"/>
    <dgm:cxn modelId="{522F78EA-A22C-4971-BF14-D000023099FE}" type="presOf" srcId="{8D4DE8F2-45F9-41E6-9BC5-DDFCEDE12FDF}" destId="{B2B5427B-FA79-4D01-A3FD-874E81FDFD13}" srcOrd="0" destOrd="0" presId="urn:microsoft.com/office/officeart/2005/8/layout/cycle2"/>
    <dgm:cxn modelId="{54872AE9-D031-4F64-93A7-DAD2E7801534}" type="presParOf" srcId="{4BDB403E-60C9-4ED8-8C85-A186BA404E30}" destId="{7E104DFA-39D7-4EAF-A90A-EA70A5DB7069}" srcOrd="0" destOrd="0" presId="urn:microsoft.com/office/officeart/2005/8/layout/cycle2"/>
    <dgm:cxn modelId="{EB6BC8F0-A3A2-4E7F-9D85-9F16EF5E1738}" type="presParOf" srcId="{4BDB403E-60C9-4ED8-8C85-A186BA404E30}" destId="{000B3F73-63A1-4D48-87E3-9E58C2EEE206}" srcOrd="1" destOrd="0" presId="urn:microsoft.com/office/officeart/2005/8/layout/cycle2"/>
    <dgm:cxn modelId="{4CF77FFF-33DB-4E9C-BC72-884ADB334855}" type="presParOf" srcId="{000B3F73-63A1-4D48-87E3-9E58C2EEE206}" destId="{BC7B3917-F821-47EC-B905-80F32E6DE82C}" srcOrd="0" destOrd="0" presId="urn:microsoft.com/office/officeart/2005/8/layout/cycle2"/>
    <dgm:cxn modelId="{0FBAAF2F-CAAA-4CF9-BAAD-71DE069D106C}" type="presParOf" srcId="{4BDB403E-60C9-4ED8-8C85-A186BA404E30}" destId="{6909AFFC-DECC-45CD-89F8-6B5FE7B24DA0}" srcOrd="2" destOrd="0" presId="urn:microsoft.com/office/officeart/2005/8/layout/cycle2"/>
    <dgm:cxn modelId="{34C78ED2-5B0B-4FC8-96F1-F8ED33361D72}" type="presParOf" srcId="{4BDB403E-60C9-4ED8-8C85-A186BA404E30}" destId="{B2B5427B-FA79-4D01-A3FD-874E81FDFD13}" srcOrd="3" destOrd="0" presId="urn:microsoft.com/office/officeart/2005/8/layout/cycle2"/>
    <dgm:cxn modelId="{CF6EEFED-14A2-4837-93F2-67180BB2E887}" type="presParOf" srcId="{B2B5427B-FA79-4D01-A3FD-874E81FDFD13}" destId="{DBBBC51D-4F2C-4CB1-BC8F-74AB3B01370C}" srcOrd="0" destOrd="0" presId="urn:microsoft.com/office/officeart/2005/8/layout/cycle2"/>
    <dgm:cxn modelId="{5FB1E294-698E-4F86-B578-981902AE100B}" type="presParOf" srcId="{4BDB403E-60C9-4ED8-8C85-A186BA404E30}" destId="{78AD6B39-6F8C-44BE-9747-80F71414B8DF}" srcOrd="4" destOrd="0" presId="urn:microsoft.com/office/officeart/2005/8/layout/cycle2"/>
    <dgm:cxn modelId="{E6A71BE7-4905-4DAA-A713-86662E58FB0D}" type="presParOf" srcId="{4BDB403E-60C9-4ED8-8C85-A186BA404E30}" destId="{F06867AF-536B-4D5A-BAC9-274555FA0FC8}" srcOrd="5" destOrd="0" presId="urn:microsoft.com/office/officeart/2005/8/layout/cycle2"/>
    <dgm:cxn modelId="{9A0BCEAE-3FF6-4263-B8BA-A0D4C590F779}" type="presParOf" srcId="{F06867AF-536B-4D5A-BAC9-274555FA0FC8}" destId="{76B25303-37B9-4B6F-9724-028DCCE601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04DFA-39D7-4EAF-A90A-EA70A5DB7069}">
      <dsp:nvSpPr>
        <dsp:cNvPr id="0" name=""/>
        <dsp:cNvSpPr/>
      </dsp:nvSpPr>
      <dsp:spPr>
        <a:xfrm>
          <a:off x="2506268" y="426403"/>
          <a:ext cx="1824232" cy="182423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Yo </a:t>
          </a:r>
          <a:endParaRPr lang="es-ES" sz="4200" kern="1200" dirty="0"/>
        </a:p>
      </dsp:txBody>
      <dsp:txXfrm>
        <a:off x="2773421" y="693556"/>
        <a:ext cx="1289926" cy="1289926"/>
      </dsp:txXfrm>
    </dsp:sp>
    <dsp:sp modelId="{000B3F73-63A1-4D48-87E3-9E58C2EEE206}">
      <dsp:nvSpPr>
        <dsp:cNvPr id="0" name=""/>
        <dsp:cNvSpPr/>
      </dsp:nvSpPr>
      <dsp:spPr>
        <a:xfrm rot="3303109">
          <a:off x="3947910" y="1996356"/>
          <a:ext cx="290693" cy="615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>
        <a:off x="3966536" y="2083751"/>
        <a:ext cx="203485" cy="369406"/>
      </dsp:txXfrm>
    </dsp:sp>
    <dsp:sp modelId="{6909AFFC-DECC-45CD-89F8-6B5FE7B24DA0}">
      <dsp:nvSpPr>
        <dsp:cNvPr id="0" name=""/>
        <dsp:cNvSpPr/>
      </dsp:nvSpPr>
      <dsp:spPr>
        <a:xfrm>
          <a:off x="3865440" y="2371244"/>
          <a:ext cx="1824232" cy="182423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Los míos </a:t>
          </a:r>
          <a:endParaRPr lang="es-ES" sz="4200" kern="1200" dirty="0"/>
        </a:p>
      </dsp:txBody>
      <dsp:txXfrm>
        <a:off x="4132593" y="2638397"/>
        <a:ext cx="1289926" cy="1289926"/>
      </dsp:txXfrm>
    </dsp:sp>
    <dsp:sp modelId="{B2B5427B-FA79-4D01-A3FD-874E81FDFD13}">
      <dsp:nvSpPr>
        <dsp:cNvPr id="0" name=""/>
        <dsp:cNvSpPr/>
      </dsp:nvSpPr>
      <dsp:spPr>
        <a:xfrm rot="10800000">
          <a:off x="3180455" y="2975521"/>
          <a:ext cx="484056" cy="615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 rot="10800000">
        <a:off x="3325672" y="3098657"/>
        <a:ext cx="338839" cy="369406"/>
      </dsp:txXfrm>
    </dsp:sp>
    <dsp:sp modelId="{78AD6B39-6F8C-44BE-9747-80F71414B8DF}">
      <dsp:nvSpPr>
        <dsp:cNvPr id="0" name=""/>
        <dsp:cNvSpPr/>
      </dsp:nvSpPr>
      <dsp:spPr>
        <a:xfrm>
          <a:off x="1127894" y="2371244"/>
          <a:ext cx="1824232" cy="182423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Los otros</a:t>
          </a:r>
          <a:endParaRPr lang="es-ES" sz="4200" kern="1200" dirty="0"/>
        </a:p>
      </dsp:txBody>
      <dsp:txXfrm>
        <a:off x="1395047" y="2638397"/>
        <a:ext cx="1289926" cy="1289926"/>
      </dsp:txXfrm>
    </dsp:sp>
    <dsp:sp modelId="{F06867AF-536B-4D5A-BAC9-274555FA0FC8}">
      <dsp:nvSpPr>
        <dsp:cNvPr id="0" name=""/>
        <dsp:cNvSpPr/>
      </dsp:nvSpPr>
      <dsp:spPr>
        <a:xfrm rot="18319588">
          <a:off x="2576069" y="2009948"/>
          <a:ext cx="296550" cy="615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>
        <a:off x="2594830" y="2169376"/>
        <a:ext cx="207585" cy="369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66994-3257-4312-8128-2C7D2BF4B8AC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6A87F-FA5B-4A9F-874A-89081C920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928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Ya no nos</a:t>
            </a:r>
            <a:r>
              <a:rPr lang="es-ES" baseline="0" dirty="0" smtClean="0"/>
              <a:t> lo aprendemos y no nos paramos a pensar lo que significa. Nos lleva a cuidar a los demás de una manera integral o total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6A87F-FA5B-4A9F-874A-89081C92098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43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EXPLICAR CENTRO Y PACIENTES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6A87F-FA5B-4A9F-874A-89081C92098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12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EXPLICAR CENTRO Y PACIENTES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6A87F-FA5B-4A9F-874A-89081C92098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12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Describir cómo es el</a:t>
            </a:r>
            <a:r>
              <a:rPr lang="es-ES" baseline="0" dirty="0" smtClean="0"/>
              <a:t> centro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6A87F-FA5B-4A9F-874A-89081C92098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52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6A87F-FA5B-4A9F-874A-89081C92098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52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9916-CCF6-4AE9-BDA4-891FAB270C91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0EB6-C385-4C7A-81EB-1A3F0D63D4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9916-CCF6-4AE9-BDA4-891FAB270C91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0EB6-C385-4C7A-81EB-1A3F0D63D4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9916-CCF6-4AE9-BDA4-891FAB270C91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0EB6-C385-4C7A-81EB-1A3F0D63D4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9916-CCF6-4AE9-BDA4-891FAB270C91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0EB6-C385-4C7A-81EB-1A3F0D63D4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9916-CCF6-4AE9-BDA4-891FAB270C91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0EB6-C385-4C7A-81EB-1A3F0D63D4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9916-CCF6-4AE9-BDA4-891FAB270C91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0EB6-C385-4C7A-81EB-1A3F0D63D4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9916-CCF6-4AE9-BDA4-891FAB270C91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0EB6-C385-4C7A-81EB-1A3F0D63D4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9916-CCF6-4AE9-BDA4-891FAB270C91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0EB6-C385-4C7A-81EB-1A3F0D63D4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9916-CCF6-4AE9-BDA4-891FAB270C91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0EB6-C385-4C7A-81EB-1A3F0D63D4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9916-CCF6-4AE9-BDA4-891FAB270C91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0EB6-C385-4C7A-81EB-1A3F0D63D4A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9916-CCF6-4AE9-BDA4-891FAB270C91}" type="datetimeFigureOut">
              <a:rPr lang="es-ES" smtClean="0"/>
              <a:t>25/02/2016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090EB6-C385-4C7A-81EB-1A3F0D63D4A2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B090EB6-C385-4C7A-81EB-1A3F0D63D4A2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9869916-CCF6-4AE9-BDA4-891FAB270C91}" type="datetimeFigureOut">
              <a:rPr lang="es-ES" smtClean="0"/>
              <a:t>25/02/2016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.png"/><Relationship Id="rId7" Type="http://schemas.openxmlformats.org/officeDocument/2006/relationships/hyperlink" Target="http://www.google.es/url?sa=i&amp;rct=j&amp;q=&amp;esrc=s&amp;frm=1&amp;source=images&amp;cd=&amp;cad=rja&amp;uact=8&amp;ved=0ahUKEwiqrY3k9pLLAhWEVxoKHSqyB8EQjRwIBw&amp;url=http://www.csjd.es/modules/content/index.php?id%3D16%26page%3Dplano-del-centro&amp;psig=AFQjCNHT8uE9Z3XcZmRqo0IxpykqHuZa9Q&amp;ust=145648994070367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60214"/>
            <a:ext cx="1518513" cy="22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9493" y="2852936"/>
            <a:ext cx="830483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VALOR DE </a:t>
            </a:r>
          </a:p>
          <a:p>
            <a:pPr algn="ctr"/>
            <a:r>
              <a:rPr lang="es-ES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MISERICORDIA</a:t>
            </a:r>
          </a:p>
          <a:p>
            <a:pPr algn="ctr"/>
            <a:r>
              <a:rPr lang="es-ES" sz="5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Cuidar desde la misericordia</a:t>
            </a:r>
            <a:endParaRPr lang="es-ES" sz="54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292080" y="573325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Begoña Moreno</a:t>
            </a:r>
          </a:p>
          <a:p>
            <a:r>
              <a:rPr lang="es-ES" dirty="0" smtClean="0"/>
              <a:t>Elena Iglesias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794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27584" y="548680"/>
            <a:ext cx="3744416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¿Cómo cuidamos? 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63950" y="1412776"/>
            <a:ext cx="7643192" cy="4608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 smtClean="0">
              <a:solidFill>
                <a:schemeClr val="tx1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es-ES" b="1" dirty="0" smtClean="0">
                <a:solidFill>
                  <a:schemeClr val="tx1"/>
                </a:solidFill>
              </a:rPr>
              <a:t>1º VELAR POR LA AUTONOMÍA DEL OTRO</a:t>
            </a:r>
            <a:r>
              <a:rPr lang="es-ES" dirty="0" smtClean="0">
                <a:solidFill>
                  <a:schemeClr val="tx1"/>
                </a:solidFill>
              </a:rPr>
              <a:t>: El cuidar es una práctica de acompañamiento, es ayudar al Otro a llegar donde quiere llegar.</a:t>
            </a:r>
          </a:p>
          <a:p>
            <a:pPr algn="just">
              <a:buFont typeface="Arial" charset="0"/>
              <a:buChar char="•"/>
            </a:pPr>
            <a:endParaRPr lang="es-ES" dirty="0" smtClean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859" y="2636912"/>
            <a:ext cx="2397646" cy="1370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15616" y="4149080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C00000"/>
                </a:solidFill>
              </a:rPr>
              <a:t>Decidir donde trabajan o decidir qué se ponen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C00000"/>
                </a:solidFill>
              </a:rPr>
              <a:t>Potenciar su ocio personal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C00000"/>
                </a:solidFill>
              </a:rPr>
              <a:t>Ayudar a gestionar su dinero y su tiempo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C00000"/>
                </a:solidFill>
              </a:rPr>
              <a:t>Favorecer sus gustos personales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C00000"/>
                </a:solidFill>
              </a:rPr>
              <a:t>Mantener sus destrezas por pequeñas que sean</a:t>
            </a:r>
          </a:p>
        </p:txBody>
      </p:sp>
    </p:spTree>
    <p:extLst>
      <p:ext uri="{BB962C8B-B14F-4D97-AF65-F5344CB8AC3E}">
        <p14:creationId xmlns:p14="http://schemas.microsoft.com/office/powerpoint/2010/main" val="398877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27584" y="548680"/>
            <a:ext cx="3744416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¿Cómo cuidamos? 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7544" y="1556792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2º VELAR POR LA CIRCUNSTANCIA DEL OTRO</a:t>
            </a:r>
            <a:r>
              <a:rPr lang="es-ES" dirty="0"/>
              <a:t>: La circunstancia no es sólo un conjunto factores sociales y económicos que rodean al ser humano sino también incluye el ambiente espiritual,  valores, creencias e ideales que existen en un determinado contexto y que influyen en la realización de la persona.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835696" y="3501008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rgbClr val="C00000"/>
                </a:solidFill>
              </a:rPr>
              <a:t>Escuchar cuales son sus valores y creencias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rgbClr val="C00000"/>
                </a:solidFill>
              </a:rPr>
              <a:t>Posibilitar que las puedan realizar (grupos, celebraciones, </a:t>
            </a:r>
            <a:r>
              <a:rPr lang="es-ES" b="1" dirty="0" err="1" smtClean="0">
                <a:solidFill>
                  <a:srgbClr val="C00000"/>
                </a:solidFill>
              </a:rPr>
              <a:t>etc</a:t>
            </a:r>
            <a:r>
              <a:rPr lang="es-ES" b="1" dirty="0" smtClean="0">
                <a:solidFill>
                  <a:srgbClr val="C00000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rgbClr val="C00000"/>
                </a:solidFill>
              </a:rPr>
              <a:t>Respetar su opinión</a:t>
            </a:r>
          </a:p>
          <a:p>
            <a:endParaRPr lang="es-ES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11" y="4256352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34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27584" y="548680"/>
            <a:ext cx="3744416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¿Cómo cuidamos? 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1443841"/>
            <a:ext cx="727280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3º (TRATAR) RESOLVER LAS NECESIDADES DEL OTRO</a:t>
            </a:r>
            <a:r>
              <a:rPr lang="es-ES" dirty="0"/>
              <a:t>: </a:t>
            </a:r>
            <a:endParaRPr lang="es-ES" dirty="0" smtClean="0"/>
          </a:p>
          <a:p>
            <a:pPr algn="just"/>
            <a:r>
              <a:rPr lang="es-ES" dirty="0" smtClean="0"/>
              <a:t>Necesidades </a:t>
            </a:r>
            <a:r>
              <a:rPr lang="es-ES" dirty="0"/>
              <a:t>de índole muy distinta: Orden físico, psicológico, social y espiritual. </a:t>
            </a:r>
            <a:endParaRPr lang="es-ES" dirty="0" smtClean="0"/>
          </a:p>
          <a:p>
            <a:pPr algn="just"/>
            <a:r>
              <a:rPr lang="es-ES" dirty="0" smtClean="0"/>
              <a:t>Cuidar </a:t>
            </a:r>
            <a:r>
              <a:rPr lang="es-ES" dirty="0"/>
              <a:t>es una actividad que no se limita a paliar las carencias tangibles, sino también las intangibles o enfermedades del alma.  </a:t>
            </a:r>
            <a:endParaRPr lang="es-ES" dirty="0" smtClean="0"/>
          </a:p>
          <a:p>
            <a:pPr algn="just"/>
            <a:r>
              <a:rPr lang="es-ES" dirty="0" smtClean="0"/>
              <a:t>Sólo </a:t>
            </a:r>
            <a:r>
              <a:rPr lang="es-ES" dirty="0"/>
              <a:t>es posible resolver las necesidades del otro </a:t>
            </a:r>
            <a:r>
              <a:rPr lang="es-ES" dirty="0" smtClean="0"/>
              <a:t>bajo una premisa:</a:t>
            </a:r>
            <a:endParaRPr lang="es-ES" dirty="0"/>
          </a:p>
          <a:p>
            <a:r>
              <a:rPr lang="es-ES" dirty="0"/>
              <a:t>	</a:t>
            </a:r>
            <a:r>
              <a:rPr lang="es-ES" sz="2400" b="1" dirty="0"/>
              <a:t>- Capacidad de </a:t>
            </a:r>
            <a:r>
              <a:rPr lang="es-ES" sz="2400" b="1" dirty="0" smtClean="0"/>
              <a:t>escucha</a:t>
            </a:r>
          </a:p>
          <a:p>
            <a:r>
              <a:rPr lang="es-ES" sz="1600" b="1" i="1" dirty="0" smtClean="0"/>
              <a:t>                        (Para saber lo qué necesitan y no lo que YO creo que necesitan)</a:t>
            </a:r>
            <a:endParaRPr lang="es-ES" sz="1600" b="1" i="1" dirty="0"/>
          </a:p>
          <a:p>
            <a:r>
              <a:rPr lang="es-ES" dirty="0"/>
              <a:t>	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131840" y="458316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C00000"/>
                </a:solidFill>
              </a:rPr>
              <a:t>“Tu lo que necesitas es….” </a:t>
            </a:r>
          </a:p>
          <a:p>
            <a:endParaRPr lang="es-ES" dirty="0"/>
          </a:p>
        </p:txBody>
      </p:sp>
      <p:pic>
        <p:nvPicPr>
          <p:cNvPr id="2050" name="Picture 2" descr="http://files.ambitosespecificos.webnode.es/200000020-8d1c08e156/Escucha-Acti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1" y="4005064"/>
            <a:ext cx="2512528" cy="168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7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27584" y="548680"/>
            <a:ext cx="3744416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¿Cómo cuidamos? 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53137"/>
            <a:ext cx="2859892" cy="134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35304" y="1674674"/>
            <a:ext cx="73370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4º PENSAR EN EL OTRO </a:t>
            </a:r>
            <a:r>
              <a:rPr lang="es-ES" dirty="0"/>
              <a:t>(preocuparse y ocuparse)</a:t>
            </a:r>
            <a:r>
              <a:rPr lang="es-ES" i="1" dirty="0"/>
              <a:t>: </a:t>
            </a:r>
            <a:r>
              <a:rPr lang="es-ES" dirty="0"/>
              <a:t>El ser humano como animal histórico es capaz de anticipar situaciones. Para cuidar es necesario imaginar qué puede pasar en el futuro y qué necesidades se van a </a:t>
            </a:r>
            <a:r>
              <a:rPr lang="es-ES" dirty="0" smtClean="0"/>
              <a:t>manifestar.</a:t>
            </a:r>
          </a:p>
          <a:p>
            <a:r>
              <a:rPr lang="es-ES" dirty="0" smtClean="0"/>
              <a:t>Yo puedo anticipar lo que el otro necesita, sólo si le conozco</a:t>
            </a:r>
          </a:p>
          <a:p>
            <a:endParaRPr lang="es-ES" dirty="0"/>
          </a:p>
          <a:p>
            <a:endParaRPr lang="es-ES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C00000"/>
                </a:solidFill>
              </a:rPr>
              <a:t>Si yo se que a Álvaro se pone nervioso cuando pierde el </a:t>
            </a:r>
            <a:r>
              <a:rPr lang="es-ES" dirty="0" err="1" smtClean="0">
                <a:solidFill>
                  <a:srgbClr val="C00000"/>
                </a:solidFill>
              </a:rPr>
              <a:t>Atl</a:t>
            </a:r>
            <a:r>
              <a:rPr lang="es-ES" dirty="0" err="1">
                <a:solidFill>
                  <a:srgbClr val="C00000"/>
                </a:solidFill>
              </a:rPr>
              <a:t>.</a:t>
            </a:r>
            <a:r>
              <a:rPr lang="es-ES" dirty="0" err="1" smtClean="0">
                <a:solidFill>
                  <a:srgbClr val="C00000"/>
                </a:solidFill>
              </a:rPr>
              <a:t>Madrid</a:t>
            </a:r>
            <a:r>
              <a:rPr lang="es-ES" dirty="0" smtClean="0">
                <a:solidFill>
                  <a:srgbClr val="C00000"/>
                </a:solidFill>
              </a:rPr>
              <a:t>, puedo anticiparme y generar espacios amortiguadores.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C00000"/>
                </a:solidFill>
              </a:rPr>
              <a:t>Entender que los días de visita generan inquietud. Y acoger esos momentos desde la comprensión.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C00000"/>
                </a:solidFill>
              </a:rPr>
              <a:t>Si un viernes a las 3 estoy cansada,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     ELLOS TAMBIÉN!!!!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ES" dirty="0" smtClean="0">
              <a:solidFill>
                <a:srgbClr val="C0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877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27584" y="548680"/>
            <a:ext cx="3744416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¿Cómo cuidamos? 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11420"/>
            <a:ext cx="2952328" cy="278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1556792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5º PRESERVAR LA BIOGRAFÍA DEL OTRO</a:t>
            </a:r>
            <a:r>
              <a:rPr lang="es-ES" dirty="0"/>
              <a:t>: Es cuidar de un ser singular con una Historia y una identidad esculpida a lo largo del tiempo, con una </a:t>
            </a:r>
            <a:r>
              <a:rPr lang="es-ES" b="1" dirty="0"/>
              <a:t>historia biográfica</a:t>
            </a:r>
            <a:r>
              <a:rPr lang="es-ES" dirty="0"/>
              <a:t> que va más allá de una historia clínica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solidFill>
                  <a:srgbClr val="C00000"/>
                </a:solidFill>
              </a:rPr>
              <a:t>No juzgar su pasado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solidFill>
                  <a:srgbClr val="C00000"/>
                </a:solidFill>
              </a:rPr>
              <a:t>Ni su forma de vivir ni de  pensar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solidFill>
                  <a:srgbClr val="C00000"/>
                </a:solidFill>
              </a:rPr>
              <a:t>Comprender a su familia</a:t>
            </a:r>
          </a:p>
          <a:p>
            <a:pPr algn="just"/>
            <a:endParaRPr lang="es-ES" dirty="0">
              <a:solidFill>
                <a:srgbClr val="C0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877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27584" y="548680"/>
            <a:ext cx="3744416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¿Cómo cuidamos? 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5044874" y="4005064"/>
            <a:ext cx="2427264" cy="2643182"/>
            <a:chOff x="5072066" y="3728443"/>
            <a:chExt cx="2779495" cy="3129557"/>
          </a:xfrm>
        </p:grpSpPr>
        <p:pic>
          <p:nvPicPr>
            <p:cNvPr id="9" name="Picture 2" descr="http://www.dibujalia.com/data/media/43/cuaderno-nota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2066" y="3728443"/>
              <a:ext cx="2643206" cy="3129557"/>
            </a:xfrm>
            <a:prstGeom prst="rect">
              <a:avLst/>
            </a:prstGeom>
            <a:noFill/>
          </p:spPr>
        </p:pic>
        <p:sp>
          <p:nvSpPr>
            <p:cNvPr id="10" name="9 CuadroTexto"/>
            <p:cNvSpPr txBox="1"/>
            <p:nvPr/>
          </p:nvSpPr>
          <p:spPr>
            <a:xfrm>
              <a:off x="5342133" y="3963121"/>
              <a:ext cx="2509428" cy="266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rPr>
                <a:t>DAR LO QUE UNO TIENE</a:t>
              </a:r>
            </a:p>
            <a:p>
              <a:pPr algn="ctr"/>
              <a:r>
                <a:rPr lang="es-E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rPr>
                <a:t> O </a:t>
              </a:r>
            </a:p>
            <a:p>
              <a:pPr algn="ctr"/>
              <a:r>
                <a:rPr lang="es-E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rPr>
                <a:t>ES</a:t>
              </a:r>
              <a:endPara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827584" y="1484784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6º  LA PRÁCTICA DE CUIDAR EXIGE </a:t>
            </a:r>
            <a:r>
              <a:rPr lang="es-ES" b="1" dirty="0" smtClean="0"/>
              <a:t>AUTOCUIDADO/AUTOCONOCIMIENTO</a:t>
            </a:r>
            <a:r>
              <a:rPr lang="es-ES" dirty="0" smtClean="0"/>
              <a:t>: </a:t>
            </a:r>
          </a:p>
          <a:p>
            <a:r>
              <a:rPr lang="es-ES" dirty="0" smtClean="0"/>
              <a:t>La </a:t>
            </a:r>
            <a:r>
              <a:rPr lang="es-ES" dirty="0"/>
              <a:t>apertura sólo el posible cuando hay un equilibrio  en el Yo. </a:t>
            </a:r>
            <a:endParaRPr lang="es-ES" dirty="0" smtClean="0"/>
          </a:p>
          <a:p>
            <a:r>
              <a:rPr lang="es-ES" dirty="0" smtClean="0"/>
              <a:t>Sino </a:t>
            </a:r>
            <a:r>
              <a:rPr lang="es-ES" dirty="0"/>
              <a:t>hay peligro de proyección y de instrumentalización. </a:t>
            </a:r>
            <a:endParaRPr lang="es-ES" dirty="0" smtClean="0"/>
          </a:p>
          <a:p>
            <a:r>
              <a:rPr lang="es-ES" dirty="0" smtClean="0"/>
              <a:t>Cuidar </a:t>
            </a:r>
            <a:r>
              <a:rPr lang="es-ES" dirty="0"/>
              <a:t>es dar apoyo, acompañar, dar protagonismo al otro, transmitir consuelo, serenidad y paz.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331640" y="3573016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C00000"/>
                </a:solidFill>
              </a:rPr>
              <a:t>Espacios de silencio y oración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C00000"/>
                </a:solidFill>
              </a:rPr>
              <a:t>Compartir sufrimientos y alegrías personales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C00000"/>
                </a:solidFill>
              </a:rPr>
              <a:t>“Colocar” las vivencias del día a día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6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27584" y="548680"/>
            <a:ext cx="3744416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¿Cómo cuidamos? 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1484784"/>
            <a:ext cx="7787208" cy="4781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</a:rPr>
              <a:t>7º EMPATÍZAR CON LA VULNERABILIDAD:  </a:t>
            </a:r>
            <a:r>
              <a:rPr lang="es-ES" sz="1800" dirty="0" smtClean="0">
                <a:solidFill>
                  <a:schemeClr val="tx1"/>
                </a:solidFill>
              </a:rPr>
              <a:t>Es el límite insuperable del cuidar. Nos cuidamos porque somos vulnerables. Cuando tomamos conciencia con la fragilidad somos empáticos.</a:t>
            </a:r>
          </a:p>
          <a:p>
            <a:pPr algn="just"/>
            <a:endParaRPr lang="es-ES" sz="1800" dirty="0">
              <a:solidFill>
                <a:schemeClr val="tx1"/>
              </a:solidFill>
            </a:endParaRPr>
          </a:p>
          <a:p>
            <a:pPr algn="just"/>
            <a:r>
              <a:rPr lang="es-ES" sz="1800" b="1" dirty="0" smtClean="0">
                <a:solidFill>
                  <a:schemeClr val="tx1"/>
                </a:solidFill>
              </a:rPr>
              <a:t>La práctica del cuidar exige un vínculo empático. </a:t>
            </a:r>
          </a:p>
          <a:p>
            <a:pPr algn="just"/>
            <a:r>
              <a:rPr lang="es-ES" sz="1800" b="1" dirty="0" smtClean="0">
                <a:solidFill>
                  <a:schemeClr val="tx1"/>
                </a:solidFill>
              </a:rPr>
              <a:t>No consiste en alegrarse o entristecerse por el otro sino vivir su tristeza o su alegría en él.</a:t>
            </a:r>
          </a:p>
          <a:p>
            <a:pPr algn="just"/>
            <a:endParaRPr lang="es-ES" sz="1800" b="1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s-ES" b="1" dirty="0" smtClean="0">
                <a:solidFill>
                  <a:srgbClr val="C00000"/>
                </a:solidFill>
              </a:rPr>
              <a:t>¡ELLOS EMPATIZAN!</a:t>
            </a:r>
          </a:p>
          <a:p>
            <a:pPr lvl="1" algn="just"/>
            <a:endParaRPr lang="es-ES" b="1" dirty="0" smtClean="0">
              <a:solidFill>
                <a:srgbClr val="C00000"/>
              </a:solidFill>
            </a:endParaRPr>
          </a:p>
        </p:txBody>
      </p:sp>
      <p:pic>
        <p:nvPicPr>
          <p:cNvPr id="15362" name="Picture 2" descr="https://www.loquedeverdadimporta.org/wp-content/uploads/2014/05/logo-espa%C3%B1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16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369851" y="237507"/>
            <a:ext cx="3744416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 smtClean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¿CUIDAMOS?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2" descr="F:\U-1\Año 2015\100KM550\100_20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3" t="21702" r="35756" b="7350"/>
          <a:stretch/>
        </p:blipFill>
        <p:spPr bwMode="auto">
          <a:xfrm>
            <a:off x="369851" y="1196752"/>
            <a:ext cx="3549030" cy="363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U-9\Año 2015\U-9 Bosque Encantado 25.06.2015\100NIKON\DSCN01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t="12461" r="31495" b="31340"/>
          <a:stretch/>
        </p:blipFill>
        <p:spPr bwMode="auto">
          <a:xfrm>
            <a:off x="4139952" y="583737"/>
            <a:ext cx="4777099" cy="385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1" descr="F:\U-2\Año 2015\Excursión Monasterio Uclés, 6-10 abril\DSC0005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13278" r="19838" b="24061"/>
          <a:stretch/>
        </p:blipFill>
        <p:spPr bwMode="auto">
          <a:xfrm>
            <a:off x="3131840" y="3501008"/>
            <a:ext cx="3879792" cy="318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166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27584" y="548680"/>
            <a:ext cx="3744416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 smtClean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¿CUIDAMOS? 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77472"/>
            <a:ext cx="2963816" cy="447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 r="31079"/>
          <a:stretch>
            <a:fillRect/>
          </a:stretch>
        </p:blipFill>
        <p:spPr bwMode="auto">
          <a:xfrm>
            <a:off x="3393273" y="1462040"/>
            <a:ext cx="2357454" cy="449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2" t="-1620" r="36823" b="1620"/>
          <a:stretch/>
        </p:blipFill>
        <p:spPr>
          <a:xfrm>
            <a:off x="5973993" y="1340768"/>
            <a:ext cx="2751109" cy="4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4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27584" y="548680"/>
            <a:ext cx="3744416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 smtClean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¿CUIDAMOS? 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pic>
        <p:nvPicPr>
          <p:cNvPr id="21506" name="Picture 2" descr="http://i626.photobucket.com/albums/tt347/Ayrtha/dibujo_marcado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92" y="2495637"/>
            <a:ext cx="2969274" cy="218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1403648" y="1484784"/>
            <a:ext cx="1656184" cy="136815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FAMILIA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755576" y="3789040"/>
            <a:ext cx="1944216" cy="14939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SUS DERECHOS</a:t>
            </a:r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3275856" y="4797151"/>
            <a:ext cx="2160240" cy="1602325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002060"/>
                </a:solidFill>
              </a:rPr>
              <a:t>SUS NECESIDADES MATERIALES/ INSTRUMENTALES</a:t>
            </a:r>
            <a:endParaRPr lang="es-ES" sz="1400" dirty="0">
              <a:solidFill>
                <a:srgbClr val="002060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012160" y="3416222"/>
            <a:ext cx="2232248" cy="13681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060"/>
                </a:solidFill>
              </a:rPr>
              <a:t>SUS NECESIDADES AFECTIVAS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148064" y="1211271"/>
            <a:ext cx="1908212" cy="13681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CONTEXTO SOCIAL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336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40.media.tumblr.com/d47dd2de8ae194bfcfab2a4e1d1b00e1/tumblr_nz7c873TAs1uggvueo1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984776" cy="559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444208" y="5490916"/>
            <a:ext cx="1440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7948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27584" y="548680"/>
            <a:ext cx="3744416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 smtClean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¿CUIDAMOS? 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2" descr="C:\Users\TOSHIBA\AppData\Local\Temp\Rar$DI40.944\003PERÚPIURA30052012_0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556792"/>
            <a:ext cx="5868144" cy="3912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3124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OSHIBA\AppData\Local\Temp\Rar$DI00.174\005PERÚPIURA01062012_0774.JPG"/>
          <p:cNvPicPr>
            <a:picLocks noChangeAspect="1" noChangeArrowheads="1"/>
          </p:cNvPicPr>
          <p:nvPr/>
        </p:nvPicPr>
        <p:blipFill rotWithShape="1">
          <a:blip r:embed="rId2" cstate="print"/>
          <a:srcRect l="21325" t="14278" r="9952"/>
          <a:stretch/>
        </p:blipFill>
        <p:spPr bwMode="auto">
          <a:xfrm>
            <a:off x="3995935" y="1052736"/>
            <a:ext cx="4554909" cy="378774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27584" y="548680"/>
            <a:ext cx="3744416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 smtClean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¿CUIDAMOS? 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2" descr="C:\Users\TOSHIBA\AppData\Local\Temp\Rar$DI35.858\005PERÚPIURA01062012_0791.JPG"/>
          <p:cNvPicPr>
            <a:picLocks noChangeAspect="1" noChangeArrowheads="1"/>
          </p:cNvPicPr>
          <p:nvPr/>
        </p:nvPicPr>
        <p:blipFill rotWithShape="1">
          <a:blip r:embed="rId5" cstate="print"/>
          <a:srcRect l="20251" t="7058" r="577"/>
          <a:stretch/>
        </p:blipFill>
        <p:spPr bwMode="auto">
          <a:xfrm>
            <a:off x="407965" y="2764173"/>
            <a:ext cx="4161802" cy="3257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4823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27584" y="548680"/>
            <a:ext cx="3744416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 smtClean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¿CUIDAMOS? 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8" name="Picture 2" descr="F:\Día de la Discapacidad 3 dic 2015\DSCF06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t="20561" r="13637"/>
          <a:stretch/>
        </p:blipFill>
        <p:spPr bwMode="auto">
          <a:xfrm>
            <a:off x="395536" y="2129715"/>
            <a:ext cx="390435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U-9\Año 2014\Entrenamiento C. Santiago 29 abril\DSCN00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" r="27383" b="32191"/>
          <a:stretch/>
        </p:blipFill>
        <p:spPr bwMode="auto">
          <a:xfrm>
            <a:off x="4686433" y="4005064"/>
            <a:ext cx="4023324" cy="260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Fiestas Convivencia 28.5.2014 Area Discapacidad\100KM550\100_07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9" t="13178" r="15794" b="14831"/>
          <a:stretch/>
        </p:blipFill>
        <p:spPr bwMode="auto">
          <a:xfrm>
            <a:off x="4681091" y="692696"/>
            <a:ext cx="3850384" cy="287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9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04614" y="404664"/>
            <a:ext cx="674770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¿QUÉ SIGNIFICA CUIDAR?</a:t>
            </a:r>
          </a:p>
          <a:p>
            <a:r>
              <a:rPr lang="es-E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ETIMOLOGÍA</a:t>
            </a:r>
            <a:r>
              <a:rPr lang="es-ES" dirty="0" smtClean="0">
                <a:solidFill>
                  <a:schemeClr val="tx1"/>
                </a:solidFill>
              </a:rPr>
              <a:t>: Cogitare (latín): pensar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También deriva cuidado del latín </a:t>
            </a:r>
            <a:r>
              <a:rPr lang="es-ES" i="1" dirty="0" smtClean="0">
                <a:solidFill>
                  <a:schemeClr val="tx1"/>
                </a:solidFill>
              </a:rPr>
              <a:t>cura, un término que se utilizaba en contexto de amor y de amistad. Expresaba una actitud de atención, preocupación y sentido de la responsabilidad,…El cuidado surge ante una persona importante y significativa para mi.</a:t>
            </a:r>
          </a:p>
          <a:p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(RAE): </a:t>
            </a:r>
            <a:r>
              <a:rPr lang="es-ES" dirty="0" smtClean="0">
                <a:solidFill>
                  <a:schemeClr val="tx1"/>
                </a:solidFill>
              </a:rPr>
              <a:t>Poner atención, diligencia y solicitud en la ejecución de algo. Asistir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24" y="2979860"/>
            <a:ext cx="5147711" cy="306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55776" y="386104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Cuidar de alguien = pensar en el otro= responsabilizarme de las necesidades del otro</a:t>
            </a:r>
            <a:endParaRPr lang="es-E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9794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27584" y="1268760"/>
            <a:ext cx="698477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UNO MISMO</a:t>
            </a:r>
            <a:r>
              <a:rPr lang="es-ES" sz="2400" dirty="0" smtClean="0">
                <a:solidFill>
                  <a:schemeClr val="tx1"/>
                </a:solidFill>
              </a:rPr>
              <a:t>: “</a:t>
            </a:r>
            <a:r>
              <a:rPr lang="es-ES" sz="2400" i="1" dirty="0" smtClean="0">
                <a:solidFill>
                  <a:schemeClr val="tx1"/>
                </a:solidFill>
              </a:rPr>
              <a:t>cuidar-se”</a:t>
            </a:r>
            <a:r>
              <a:rPr lang="es-ES" sz="2400" dirty="0" smtClean="0">
                <a:solidFill>
                  <a:schemeClr val="tx1"/>
                </a:solidFill>
              </a:rPr>
              <a:t> para la supervivencia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“Amarás al prójimo </a:t>
            </a:r>
            <a:r>
              <a:rPr lang="es-ES" sz="2400" b="1" u="sng" dirty="0" smtClean="0">
                <a:solidFill>
                  <a:schemeClr val="tx1"/>
                </a:solidFill>
              </a:rPr>
              <a:t>como a ti mismo</a:t>
            </a:r>
            <a:r>
              <a:rPr lang="es-ES" sz="2400" dirty="0" smtClean="0">
                <a:solidFill>
                  <a:schemeClr val="tx1"/>
                </a:solidFill>
              </a:rPr>
              <a:t>” (</a:t>
            </a:r>
            <a:r>
              <a:rPr lang="es-ES" sz="2400" dirty="0" err="1" smtClean="0">
                <a:solidFill>
                  <a:schemeClr val="tx1"/>
                </a:solidFill>
              </a:rPr>
              <a:t>Lc</a:t>
            </a:r>
            <a:r>
              <a:rPr lang="es-ES" sz="2400" dirty="0" smtClean="0">
                <a:solidFill>
                  <a:schemeClr val="tx1"/>
                </a:solidFill>
              </a:rPr>
              <a:t> 10, 27)</a:t>
            </a:r>
          </a:p>
          <a:p>
            <a:pPr algn="just"/>
            <a:endParaRPr lang="es-ES" sz="2400" dirty="0" smtClean="0">
              <a:solidFill>
                <a:schemeClr val="tx1"/>
              </a:solidFill>
            </a:endParaRPr>
          </a:p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“ Si te tienes amor, tienes amor a todos los hombres </a:t>
            </a:r>
            <a:r>
              <a:rPr lang="es-ES" sz="2400" b="1" u="sng" dirty="0" smtClean="0">
                <a:solidFill>
                  <a:schemeClr val="tx1"/>
                </a:solidFill>
              </a:rPr>
              <a:t>como a ti mismo</a:t>
            </a:r>
            <a:r>
              <a:rPr lang="es-ES" sz="2400" dirty="0" smtClean="0">
                <a:solidFill>
                  <a:schemeClr val="tx1"/>
                </a:solidFill>
              </a:rPr>
              <a:t>“ (</a:t>
            </a:r>
            <a:r>
              <a:rPr lang="es-ES" sz="2400" dirty="0" err="1" smtClean="0">
                <a:solidFill>
                  <a:schemeClr val="tx1"/>
                </a:solidFill>
              </a:rPr>
              <a:t>Eckhart</a:t>
            </a: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</a:rPr>
              <a:t>Tolle</a:t>
            </a:r>
            <a:r>
              <a:rPr lang="es-ES" sz="2400" dirty="0" smtClean="0">
                <a:solidFill>
                  <a:schemeClr val="tx1"/>
                </a:solidFill>
              </a:rPr>
              <a:t>).</a:t>
            </a:r>
          </a:p>
          <a:p>
            <a:endParaRPr lang="es-ES" sz="24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</a:rPr>
              <a:t>Superando el falso narcisismo</a:t>
            </a:r>
          </a:p>
          <a:p>
            <a:pPr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</a:rPr>
              <a:t>Saber cuidarnos </a:t>
            </a:r>
            <a:r>
              <a:rPr lang="es-ES" sz="2400" u="sng" dirty="0" smtClean="0">
                <a:solidFill>
                  <a:schemeClr val="tx1"/>
                </a:solidFill>
              </a:rPr>
              <a:t>NO ES </a:t>
            </a:r>
            <a:r>
              <a:rPr lang="es-ES" sz="2400" dirty="0" smtClean="0">
                <a:solidFill>
                  <a:schemeClr val="tx1"/>
                </a:solidFill>
              </a:rPr>
              <a:t>: </a:t>
            </a:r>
          </a:p>
          <a:p>
            <a:pPr>
              <a:buFontTx/>
              <a:buChar char="-"/>
            </a:pPr>
            <a:endParaRPr lang="es-ES" sz="2400" dirty="0" smtClean="0">
              <a:solidFill>
                <a:schemeClr val="tx1"/>
              </a:solidFill>
            </a:endParaRPr>
          </a:p>
          <a:p>
            <a:r>
              <a:rPr lang="es-ES" sz="2400" dirty="0" smtClean="0">
                <a:solidFill>
                  <a:schemeClr val="tx1"/>
                </a:solidFill>
              </a:rPr>
              <a:t>	</a:t>
            </a:r>
            <a:r>
              <a:rPr lang="es-ES" sz="3200" dirty="0" smtClean="0">
                <a:solidFill>
                  <a:schemeClr val="tx1"/>
                </a:solidFill>
              </a:rPr>
              <a:t>NO pedir ayuda</a:t>
            </a:r>
          </a:p>
          <a:p>
            <a:r>
              <a:rPr lang="es-ES" sz="3200" dirty="0" smtClean="0">
                <a:solidFill>
                  <a:schemeClr val="tx1"/>
                </a:solidFill>
              </a:rPr>
              <a:t>	NO aceptar ayuda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27584" y="404664"/>
            <a:ext cx="3744416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¿Qué cuidamos? 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96" y="3969019"/>
            <a:ext cx="2256364" cy="182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94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27584" y="1628800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LOS PROPIOS</a:t>
            </a:r>
            <a:r>
              <a:rPr lang="es-ES" dirty="0" smtClean="0">
                <a:solidFill>
                  <a:schemeClr val="tx1"/>
                </a:solidFill>
              </a:rPr>
              <a:t>: Partimos de cuidar al núcleo más cercano a nosotros, a los congéneres, al grupo familiar mas cercano.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Nace de un sentimiento de pertenencia y es instintivo (cuidar de las crías)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Superando la propia supervivencia de la especie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Cuido porque los siento como “carne de mi carne”</a:t>
            </a:r>
          </a:p>
          <a:p>
            <a:pPr lvl="1"/>
            <a:endParaRPr lang="es-ES" dirty="0"/>
          </a:p>
          <a:p>
            <a:pPr lvl="1"/>
            <a:endParaRPr lang="es-ES" dirty="0" smtClean="0">
              <a:solidFill>
                <a:schemeClr val="tx1"/>
              </a:solidFill>
            </a:endParaRPr>
          </a:p>
          <a:p>
            <a:pPr lvl="1"/>
            <a:endParaRPr lang="es-ES" dirty="0"/>
          </a:p>
          <a:p>
            <a:pPr lvl="1"/>
            <a:endParaRPr lang="es-ES" dirty="0" smtClean="0">
              <a:solidFill>
                <a:schemeClr val="tx1"/>
              </a:solidFill>
            </a:endParaRPr>
          </a:p>
          <a:p>
            <a:pPr lvl="1"/>
            <a:endParaRPr lang="es-ES" dirty="0"/>
          </a:p>
          <a:p>
            <a:pPr lvl="1"/>
            <a:endParaRPr lang="es-ES" dirty="0" smtClean="0">
              <a:solidFill>
                <a:schemeClr val="tx1"/>
              </a:solidFill>
            </a:endParaRPr>
          </a:p>
          <a:p>
            <a:pPr lvl="1"/>
            <a:endParaRPr lang="es-ES" dirty="0"/>
          </a:p>
          <a:p>
            <a:pPr lvl="1"/>
            <a:endParaRPr lang="es-ES" dirty="0" smtClean="0">
              <a:solidFill>
                <a:schemeClr val="tx1"/>
              </a:solidFill>
            </a:endParaRPr>
          </a:p>
          <a:p>
            <a:pPr lvl="1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27584" y="548680"/>
            <a:ext cx="3744416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¿Qué cuidamos? 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90957"/>
            <a:ext cx="2768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94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827584" y="548680"/>
            <a:ext cx="3744416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¿Qué cuidamos? 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556792"/>
            <a:ext cx="7200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LOS OTROS</a:t>
            </a:r>
            <a:r>
              <a:rPr lang="es-ES" dirty="0" smtClean="0">
                <a:solidFill>
                  <a:schemeClr val="tx1"/>
                </a:solidFill>
              </a:rPr>
              <a:t>: Salto al concepto de la alteridad. Cuidar por responsabilidad moral. El otro como espejo.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“El hombre tiene ese carácter social “de suyo”. 	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>
                <a:solidFill>
                  <a:schemeClr val="tx1"/>
                </a:solidFill>
              </a:rPr>
              <a:t>El hombre es esencialmente social . Cada hombre lleva dentro de sí “a los otros”  (X. </a:t>
            </a:r>
            <a:r>
              <a:rPr lang="es-ES" dirty="0" err="1" smtClean="0">
                <a:solidFill>
                  <a:schemeClr val="tx1"/>
                </a:solidFill>
              </a:rPr>
              <a:t>Zubiri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/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/>
          </a:p>
          <a:p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La conciencia de la fragilidad del mundo nos obliga a una atención solidaria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17419"/>
            <a:ext cx="1083277" cy="154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48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27584" y="548680"/>
            <a:ext cx="3744416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¿Qué cuidamos? 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309291"/>
              </p:ext>
            </p:extLst>
          </p:nvPr>
        </p:nvGraphicFramePr>
        <p:xfrm>
          <a:off x="821709" y="1628800"/>
          <a:ext cx="6817568" cy="419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691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27584" y="548680"/>
            <a:ext cx="4608512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 smtClean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¿Dónde cuidamos</a:t>
            </a:r>
            <a:r>
              <a:rPr lang="es-ES_tradnl" sz="3600" dirty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? 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AutoShape 2" descr="Resultado de imagen de san juan de dios ciempozuelo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115616" y="1772816"/>
            <a:ext cx="7344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b="1" dirty="0" smtClean="0"/>
              <a:t>Centro San Juan de Dios y Clínica Ntra. Sra. de la Paz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/>
              <a:t>Atendemos a:</a:t>
            </a:r>
          </a:p>
          <a:p>
            <a:r>
              <a:rPr lang="es-ES" b="1" dirty="0"/>
              <a:t>	</a:t>
            </a:r>
            <a:r>
              <a:rPr lang="es-ES" b="1" dirty="0" smtClean="0"/>
              <a:t>- PERSONAS con discapacidad intelectual (No discapacitados)</a:t>
            </a:r>
          </a:p>
          <a:p>
            <a:r>
              <a:rPr lang="es-ES" b="1" dirty="0"/>
              <a:t>	</a:t>
            </a:r>
            <a:r>
              <a:rPr lang="es-ES" b="1" dirty="0" smtClean="0"/>
              <a:t>- PERSONAS con enfermedad mental (No enfermos)</a:t>
            </a:r>
          </a:p>
          <a:p>
            <a:r>
              <a:rPr lang="es-ES" b="1" dirty="0"/>
              <a:t>	</a:t>
            </a:r>
            <a:r>
              <a:rPr lang="es-ES" b="1" dirty="0" smtClean="0"/>
              <a:t>- PERSONAS con adicciones</a:t>
            </a:r>
          </a:p>
          <a:p>
            <a:endParaRPr lang="es-E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/>
              <a:t>HOGAR/CENTRO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/>
              <a:t>En  el Centro de Ciempozuelos  VIVEN 1080 personas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/>
              <a:t>Allí trabajan, se relacionan, aprenden (re-aprenden), se rehabilitan, se divierten,…</a:t>
            </a:r>
          </a:p>
          <a:p>
            <a:endParaRPr lang="es-ES" dirty="0" smtClean="0"/>
          </a:p>
          <a:p>
            <a:r>
              <a:rPr lang="es-ES" dirty="0"/>
              <a:t>	</a:t>
            </a:r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486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2793355" cy="7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27584" y="548680"/>
            <a:ext cx="4608512" cy="6924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dirty="0" smtClean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¿Dónde cuidamos</a:t>
            </a:r>
            <a:r>
              <a:rPr lang="es-ES_tradnl" sz="3600" dirty="0">
                <a:solidFill>
                  <a:schemeClr val="bg1">
                    <a:lumMod val="85000"/>
                  </a:schemeClr>
                </a:solidFill>
                <a:latin typeface="Cambria" pitchFamily="18" charset="0"/>
              </a:rPr>
              <a:t>? </a:t>
            </a:r>
            <a:endParaRPr lang="es-ES" sz="3600" dirty="0">
              <a:solidFill>
                <a:schemeClr val="bg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AutoShape 2" descr="Resultado de imagen de san juan de dios ciempozuelos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Picture 2" descr="https://www.sjd.es/sites/default/files/Ciempozuelos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2" y="1412777"/>
            <a:ext cx="3468985" cy="23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ermadridsur.com/multimedia/imagenes/noticias_45558_640x4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3797"/>
            <a:ext cx="3172024" cy="237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sjd.es/ficheros/web/ciudadanos/img/plano.g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4000247" cy="26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88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273</TotalTime>
  <Words>891</Words>
  <Application>Microsoft Office PowerPoint</Application>
  <PresentationFormat>Presentación en pantalla (4:3)</PresentationFormat>
  <Paragraphs>145</Paragraphs>
  <Slides>22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Adyacencia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SJD Provincia bética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Begoña Moreno Guinea</dc:creator>
  <cp:lastModifiedBy>Begoña Moreno Guinea</cp:lastModifiedBy>
  <cp:revision>20</cp:revision>
  <dcterms:created xsi:type="dcterms:W3CDTF">2016-02-23T15:28:29Z</dcterms:created>
  <dcterms:modified xsi:type="dcterms:W3CDTF">2016-02-25T14:32:16Z</dcterms:modified>
</cp:coreProperties>
</file>